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329" r:id="rId2"/>
    <p:sldId id="330" r:id="rId3"/>
    <p:sldId id="331" r:id="rId4"/>
    <p:sldId id="279" r:id="rId5"/>
    <p:sldId id="316" r:id="rId6"/>
    <p:sldId id="297" r:id="rId7"/>
    <p:sldId id="298" r:id="rId8"/>
    <p:sldId id="317" r:id="rId9"/>
    <p:sldId id="306" r:id="rId10"/>
    <p:sldId id="303" r:id="rId11"/>
    <p:sldId id="304" r:id="rId12"/>
    <p:sldId id="310" r:id="rId13"/>
    <p:sldId id="318" r:id="rId14"/>
    <p:sldId id="328" r:id="rId15"/>
    <p:sldId id="319" r:id="rId16"/>
    <p:sldId id="314" r:id="rId17"/>
    <p:sldId id="315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2" r:id="rId27"/>
    <p:sldId id="277" r:id="rId28"/>
    <p:sldId id="312" r:id="rId29"/>
    <p:sldId id="313" r:id="rId30"/>
    <p:sldId id="299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hD\Simulators\iFog_Simulator\iFogSim\Report_Saeedeh\Network_Energy_Experiments\AppEnergy+Network_1A_4C_2000_bw_10000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hD\Slides%20for%20meeting%20with%20Ana\2024\DCNS_All_Networking_Energy_Model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300" b="0" strike="noStrike" spc="-1">
                <a:latin typeface="Arial"/>
              </a:defRPr>
            </a:pPr>
            <a:r>
              <a:rPr lang="en-US" sz="1300" b="0" strike="noStrike" spc="-1" dirty="0">
                <a:latin typeface="Arial"/>
              </a:rPr>
              <a:t>Active Energy of Links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Proxy_1'!$A$80</c:f>
              <c:strCache>
                <c:ptCount val="1"/>
                <c:pt idx="0">
                  <c:v>Total Active Energy of Links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none"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'BW=100000 for Cloud and Proxy_1'!$B$43:$G$43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Proxy_1'!$B$80:$G$80</c:f>
              <c:numCache>
                <c:formatCode>0.00</c:formatCode>
                <c:ptCount val="6"/>
                <c:pt idx="0">
                  <c:v>2396.4499999999998</c:v>
                </c:pt>
                <c:pt idx="1">
                  <c:v>8300.24</c:v>
                </c:pt>
                <c:pt idx="2">
                  <c:v>14203.810000000001</c:v>
                </c:pt>
                <c:pt idx="3">
                  <c:v>2710.64</c:v>
                </c:pt>
                <c:pt idx="4">
                  <c:v>3023.8100000000004</c:v>
                </c:pt>
                <c:pt idx="5">
                  <c:v>8613.41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9-46C9-B62C-AED9FDA273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907085"/>
        <c:axId val="42492333"/>
      </c:barChart>
      <c:catAx>
        <c:axId val="1990708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NL"/>
          </a:p>
        </c:txPr>
        <c:crossAx val="42492333"/>
        <c:crosses val="autoZero"/>
        <c:auto val="1"/>
        <c:lblAlgn val="ctr"/>
        <c:lblOffset val="100"/>
        <c:noMultiLvlLbl val="0"/>
      </c:catAx>
      <c:valAx>
        <c:axId val="42492333"/>
        <c:scaling>
          <c:orientation val="minMax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Energy Consumption (mj)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0.00" sourceLinked="1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NL"/>
          </a:p>
        </c:txPr>
        <c:crossAx val="19907085"/>
        <c:crosses val="autoZero"/>
        <c:crossBetween val="between"/>
      </c:valAx>
      <c:spPr>
        <a:noFill/>
        <a:ln w="0">
          <a:solidFill>
            <a:srgbClr val="B3B3B3"/>
          </a:solidFill>
        </a:ln>
      </c:spPr>
    </c:plotArea>
    <c:plotVisOnly val="1"/>
    <c:dispBlanksAs val="gap"/>
    <c:showDLblsOverMax val="1"/>
  </c:chart>
  <c:spPr>
    <a:solidFill>
      <a:srgbClr val="FFFFFF"/>
    </a:solidFill>
    <a:ln w="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Computation and Comunication Energy from Device Perspective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Proxy_1'!$A$19</c:f>
              <c:strCache>
                <c:ptCount val="1"/>
                <c:pt idx="0">
                  <c:v>Total Device Energy(j)= E(cloud+proxy+router+mobile devices)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Proxy_1'!$B$19:$G$19</c:f>
              <c:numCache>
                <c:formatCode>0.00_ ;\-0.00\ </c:formatCode>
                <c:ptCount val="6"/>
                <c:pt idx="0">
                  <c:v>3723644.1206510211</c:v>
                </c:pt>
                <c:pt idx="1">
                  <c:v>3724202.7895135931</c:v>
                </c:pt>
                <c:pt idx="2">
                  <c:v>3745730.0671428405</c:v>
                </c:pt>
                <c:pt idx="3">
                  <c:v>3724559.0604565074</c:v>
                </c:pt>
                <c:pt idx="4">
                  <c:v>3733981.4059249284</c:v>
                </c:pt>
                <c:pt idx="5">
                  <c:v>3733944.2265335135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9-4C97-BA75-4C3D45807BD8}"/>
            </c:ext>
          </c:extLst>
        </c:ser>
        <c:ser>
          <c:idx val="1"/>
          <c:order val="1"/>
          <c:tx>
            <c:strRef>
              <c:f>'BW=100000 for Cloud and Proxy_1'!$A$70</c:f>
              <c:strCache>
                <c:ptCount val="1"/>
                <c:pt idx="0">
                  <c:v>Total links energy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Proxy_1'!$B$70:$G$70</c:f>
              <c:numCache>
                <c:formatCode>0.00</c:formatCode>
                <c:ptCount val="6"/>
                <c:pt idx="0">
                  <c:v>810033.23199999996</c:v>
                </c:pt>
                <c:pt idx="1">
                  <c:v>812985.12199999997</c:v>
                </c:pt>
                <c:pt idx="2">
                  <c:v>815936.89279000007</c:v>
                </c:pt>
                <c:pt idx="3">
                  <c:v>810190.3223900001</c:v>
                </c:pt>
                <c:pt idx="4">
                  <c:v>810346.89279000019</c:v>
                </c:pt>
                <c:pt idx="5">
                  <c:v>813141.69279000012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D9-4C97-BA75-4C3D45807B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27103"/>
        <c:axId val="1985757759"/>
      </c:barChart>
      <c:catAx>
        <c:axId val="2221271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Mapping Scenarios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85757759"/>
        <c:crosses val="autoZero"/>
        <c:auto val="1"/>
        <c:lblAlgn val="ctr"/>
        <c:lblOffset val="100"/>
        <c:noMultiLvlLbl val="0"/>
      </c:catAx>
      <c:valAx>
        <c:axId val="1985757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Consumption()mj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.00_ ;\-0.0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22127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Computation and Communication Energy from</a:t>
            </a:r>
            <a:r>
              <a:rPr lang="en-US" baseline="0"/>
              <a:t> Application perspective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'BW=100000 for Cloud and Proxy_1'!$A$20</c:f>
              <c:strCache>
                <c:ptCount val="1"/>
                <c:pt idx="0">
                  <c:v>Total Application Energy(j)= E(cloud+proxy+router+mobile devices)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Proxy_1'!$B$20:$G$20</c:f>
              <c:numCache>
                <c:formatCode>0.00_ ;\-0.00\ </c:formatCode>
                <c:ptCount val="6"/>
                <c:pt idx="0">
                  <c:v>768646.34240815998</c:v>
                </c:pt>
                <c:pt idx="1">
                  <c:v>771231.78773101908</c:v>
                </c:pt>
                <c:pt idx="2">
                  <c:v>866384.58571426</c:v>
                </c:pt>
                <c:pt idx="3">
                  <c:v>775758.57974881551</c:v>
                </c:pt>
                <c:pt idx="4">
                  <c:v>799106.89065058704</c:v>
                </c:pt>
                <c:pt idx="5">
                  <c:v>798767.75239801104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C8-443B-A61C-C35ACB8BF4D8}"/>
            </c:ext>
          </c:extLst>
        </c:ser>
        <c:ser>
          <c:idx val="1"/>
          <c:order val="1"/>
          <c:tx>
            <c:strRef>
              <c:f>'BW=100000 for Cloud and Proxy_1'!$A$80</c:f>
              <c:strCache>
                <c:ptCount val="1"/>
                <c:pt idx="0">
                  <c:v>Total Active Energy of Links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'BW=100000 for Cloud and Proxy_1'!$B$3:$G$3</c:f>
              <c:strCache>
                <c:ptCount val="6"/>
                <c:pt idx="0">
                  <c:v>Router only</c:v>
                </c:pt>
                <c:pt idx="1">
                  <c:v>Proxy only</c:v>
                </c:pt>
                <c:pt idx="2">
                  <c:v>Cloud only</c:v>
                </c:pt>
                <c:pt idx="3">
                  <c:v>Router_Proxy</c:v>
                </c:pt>
                <c:pt idx="4">
                  <c:v>Router_Cloud</c:v>
                </c:pt>
                <c:pt idx="5">
                  <c:v>Proxy_Cloud</c:v>
                </c:pt>
              </c:strCache>
            </c:strRef>
          </c:cat>
          <c:val>
            <c:numRef>
              <c:f>'BW=100000 for Cloud and Proxy_1'!$B$80:$G$80</c:f>
              <c:numCache>
                <c:formatCode>0.00</c:formatCode>
                <c:ptCount val="6"/>
                <c:pt idx="0">
                  <c:v>2396.4499999999998</c:v>
                </c:pt>
                <c:pt idx="1">
                  <c:v>8300.24</c:v>
                </c:pt>
                <c:pt idx="2">
                  <c:v>14203.810000000001</c:v>
                </c:pt>
                <c:pt idx="3">
                  <c:v>2710.64</c:v>
                </c:pt>
                <c:pt idx="4">
                  <c:v>3023.8100000000004</c:v>
                </c:pt>
                <c:pt idx="5">
                  <c:v>8613.41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C8-443B-A61C-C35ACB8BF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9901279"/>
        <c:axId val="276115183"/>
      </c:barChart>
      <c:catAx>
        <c:axId val="289901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Mapping Scenarios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76115183"/>
        <c:crosses val="autoZero"/>
        <c:auto val="1"/>
        <c:lblAlgn val="ctr"/>
        <c:lblOffset val="100"/>
        <c:noMultiLvlLbl val="0"/>
      </c:catAx>
      <c:valAx>
        <c:axId val="27611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Consumption()mj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.00_ ;\-0.0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89901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Networking energy models Comparison(including flow-based)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'DCNS_ECOFEN_Network Results for'!$A$39</c:f>
              <c:strCache>
                <c:ptCount val="1"/>
                <c:pt idx="0">
                  <c:v>Rated_Total Application NICs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'DCNS_ECOFEN_Network Results for'!$B$1:$G$1</c:f>
              <c:strCache>
                <c:ptCount val="6"/>
                <c:pt idx="0">
                  <c:v>Router_Only</c:v>
                </c:pt>
                <c:pt idx="1">
                  <c:v>Proxy_Only</c:v>
                </c:pt>
                <c:pt idx="2">
                  <c:v>Router_Proxy</c:v>
                </c:pt>
                <c:pt idx="3">
                  <c:v>Router_Cloud</c:v>
                </c:pt>
                <c:pt idx="4">
                  <c:v>Proxy_Cloud</c:v>
                </c:pt>
                <c:pt idx="5">
                  <c:v>Cloud_Only</c:v>
                </c:pt>
              </c:strCache>
            </c:strRef>
          </c:cat>
          <c:val>
            <c:numRef>
              <c:f>'DCNS_ECOFEN_Network Results for'!$B$39:$G$39</c:f>
              <c:numCache>
                <c:formatCode>General</c:formatCode>
                <c:ptCount val="6"/>
                <c:pt idx="0">
                  <c:v>12044.000000000873</c:v>
                </c:pt>
                <c:pt idx="1">
                  <c:v>20899.699999993783</c:v>
                </c:pt>
                <c:pt idx="2">
                  <c:v>12515.299999991064</c:v>
                </c:pt>
                <c:pt idx="3">
                  <c:v>13024.399999980233</c:v>
                </c:pt>
                <c:pt idx="4">
                  <c:v>21408.799999982955</c:v>
                </c:pt>
                <c:pt idx="5">
                  <c:v>29794.399999985606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66-4F92-BAD3-763BFD7E5676}"/>
            </c:ext>
          </c:extLst>
        </c:ser>
        <c:ser>
          <c:idx val="1"/>
          <c:order val="1"/>
          <c:tx>
            <c:strRef>
              <c:f>'DCNS_ECOFEN_Network Results for'!$A$54</c:f>
              <c:strCache>
                <c:ptCount val="1"/>
                <c:pt idx="0">
                  <c:v>Measured_Total Application NICs energy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'DCNS_ECOFEN_Network Results for'!$B$1:$G$1</c:f>
              <c:strCache>
                <c:ptCount val="6"/>
                <c:pt idx="0">
                  <c:v>Router_Only</c:v>
                </c:pt>
                <c:pt idx="1">
                  <c:v>Proxy_Only</c:v>
                </c:pt>
                <c:pt idx="2">
                  <c:v>Router_Proxy</c:v>
                </c:pt>
                <c:pt idx="3">
                  <c:v>Router_Cloud</c:v>
                </c:pt>
                <c:pt idx="4">
                  <c:v>Proxy_Cloud</c:v>
                </c:pt>
                <c:pt idx="5">
                  <c:v>Cloud_Only</c:v>
                </c:pt>
              </c:strCache>
            </c:strRef>
          </c:cat>
          <c:val>
            <c:numRef>
              <c:f>'DCNS_ECOFEN_Network Results for'!$B$54:$G$54</c:f>
              <c:numCache>
                <c:formatCode>General</c:formatCode>
                <c:ptCount val="6"/>
                <c:pt idx="0">
                  <c:v>4375.0400000003365</c:v>
                </c:pt>
                <c:pt idx="1">
                  <c:v>7385.9779999979273</c:v>
                </c:pt>
                <c:pt idx="2">
                  <c:v>4535.2819999970025</c:v>
                </c:pt>
                <c:pt idx="3">
                  <c:v>4701.4599999934599</c:v>
                </c:pt>
                <c:pt idx="4">
                  <c:v>7552.1559999943865</c:v>
                </c:pt>
                <c:pt idx="5">
                  <c:v>10403.259999995284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66-4F92-BAD3-763BFD7E5676}"/>
            </c:ext>
          </c:extLst>
        </c:ser>
        <c:ser>
          <c:idx val="2"/>
          <c:order val="2"/>
          <c:tx>
            <c:strRef>
              <c:f>'DCNS_ECOFEN_Network Results for'!$A$80</c:f>
              <c:strCache>
                <c:ptCount val="1"/>
                <c:pt idx="0">
                  <c:v>Total Active Energy of Links_Wired-Wifi energy model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'DCNS_ECOFEN_Network Results for'!$B$1:$G$1</c:f>
              <c:strCache>
                <c:ptCount val="6"/>
                <c:pt idx="0">
                  <c:v>Router_Only</c:v>
                </c:pt>
                <c:pt idx="1">
                  <c:v>Proxy_Only</c:v>
                </c:pt>
                <c:pt idx="2">
                  <c:v>Router_Proxy</c:v>
                </c:pt>
                <c:pt idx="3">
                  <c:v>Router_Cloud</c:v>
                </c:pt>
                <c:pt idx="4">
                  <c:v>Proxy_Cloud</c:v>
                </c:pt>
                <c:pt idx="5">
                  <c:v>Cloud_Only</c:v>
                </c:pt>
              </c:strCache>
            </c:strRef>
          </c:cat>
          <c:val>
            <c:numRef>
              <c:f>'DCNS_ECOFEN_Network Results for'!$B$80:$G$80</c:f>
              <c:numCache>
                <c:formatCode>General</c:formatCode>
                <c:ptCount val="6"/>
                <c:pt idx="0">
                  <c:v>2396.4499999999998</c:v>
                </c:pt>
                <c:pt idx="1">
                  <c:v>8300.24</c:v>
                </c:pt>
                <c:pt idx="2">
                  <c:v>2710.64</c:v>
                </c:pt>
                <c:pt idx="3">
                  <c:v>3023.81</c:v>
                </c:pt>
                <c:pt idx="4">
                  <c:v>8613.41</c:v>
                </c:pt>
                <c:pt idx="5">
                  <c:v>14203.81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66-4F92-BAD3-763BFD7E5676}"/>
            </c:ext>
          </c:extLst>
        </c:ser>
        <c:ser>
          <c:idx val="3"/>
          <c:order val="3"/>
          <c:tx>
            <c:strRef>
              <c:f>'DCNS_ECOFEN_Network Results for'!$A$124</c:f>
              <c:strCache>
                <c:ptCount val="1"/>
                <c:pt idx="0">
                  <c:v>Total Flow-Based Energy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'DCNS_ECOFEN_Network Results for'!$B$1:$G$1</c:f>
              <c:strCache>
                <c:ptCount val="6"/>
                <c:pt idx="0">
                  <c:v>Router_Only</c:v>
                </c:pt>
                <c:pt idx="1">
                  <c:v>Proxy_Only</c:v>
                </c:pt>
                <c:pt idx="2">
                  <c:v>Router_Proxy</c:v>
                </c:pt>
                <c:pt idx="3">
                  <c:v>Router_Cloud</c:v>
                </c:pt>
                <c:pt idx="4">
                  <c:v>Proxy_Cloud</c:v>
                </c:pt>
                <c:pt idx="5">
                  <c:v>Cloud_Only</c:v>
                </c:pt>
              </c:strCache>
            </c:strRef>
          </c:cat>
          <c:val>
            <c:numRef>
              <c:f>'DCNS_ECOFEN_Network Results for'!$B$124:$G$124</c:f>
              <c:numCache>
                <c:formatCode>General</c:formatCode>
                <c:ptCount val="6"/>
                <c:pt idx="0">
                  <c:v>39703.746363622959</c:v>
                </c:pt>
                <c:pt idx="1">
                  <c:v>172790.64659078908</c:v>
                </c:pt>
                <c:pt idx="2">
                  <c:v>46783.277499839271</c:v>
                </c:pt>
                <c:pt idx="3">
                  <c:v>53538.407107587409</c:v>
                </c:pt>
                <c:pt idx="4">
                  <c:v>179545.77619853782</c:v>
                </c:pt>
                <c:pt idx="5">
                  <c:v>300368.29619857593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66-4F92-BAD3-763BFD7E5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8919247"/>
        <c:axId val="1033813407"/>
      </c:barChart>
      <c:catAx>
        <c:axId val="9089192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Scenarios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033813407"/>
        <c:crosses val="autoZero"/>
        <c:auto val="1"/>
        <c:lblAlgn val="ctr"/>
        <c:lblOffset val="100"/>
        <c:noMultiLvlLbl val="0"/>
      </c:catAx>
      <c:valAx>
        <c:axId val="1033813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Energy consumption(</a:t>
                </a:r>
                <a:r>
                  <a:rPr lang="en-US" dirty="0" err="1"/>
                  <a:t>mj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908919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Apps networking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Sheet1!$A$100</c:f>
              <c:strCache>
                <c:ptCount val="1"/>
                <c:pt idx="0">
                  <c:v>Total Networking energy App_1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Sheet1!$B$100:$I$100</c:f>
              <c:numCache>
                <c:formatCode>General</c:formatCode>
                <c:ptCount val="8"/>
                <c:pt idx="0">
                  <c:v>18700.543090902782</c:v>
                </c:pt>
                <c:pt idx="1">
                  <c:v>155294.66479000004</c:v>
                </c:pt>
                <c:pt idx="2">
                  <c:v>277598.86364999996</c:v>
                </c:pt>
                <c:pt idx="3">
                  <c:v>150885.71878900004</c:v>
                </c:pt>
                <c:pt idx="4">
                  <c:v>277598.86839879997</c:v>
                </c:pt>
                <c:pt idx="5">
                  <c:v>277598.86839699995</c:v>
                </c:pt>
                <c:pt idx="6">
                  <c:v>18700.545854231001</c:v>
                </c:pt>
                <c:pt idx="7">
                  <c:v>18700.545854231001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0-4FDE-9EF4-9F8639AC4D7D}"/>
            </c:ext>
          </c:extLst>
        </c:ser>
        <c:ser>
          <c:idx val="1"/>
          <c:order val="1"/>
          <c:tx>
            <c:strRef>
              <c:f>Sheet1!$A$101</c:f>
              <c:strCache>
                <c:ptCount val="1"/>
                <c:pt idx="0">
                  <c:v>Total Networking energy App_0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Sheet1!$B$101:$I$101</c:f>
              <c:numCache>
                <c:formatCode>General</c:formatCode>
                <c:ptCount val="8"/>
                <c:pt idx="0">
                  <c:v>19901.427199993799</c:v>
                </c:pt>
                <c:pt idx="1">
                  <c:v>28732.561199999996</c:v>
                </c:pt>
                <c:pt idx="2">
                  <c:v>28732.562400000003</c:v>
                </c:pt>
                <c:pt idx="3">
                  <c:v>157410.51258509999</c:v>
                </c:pt>
                <c:pt idx="4">
                  <c:v>161819.4641539983</c:v>
                </c:pt>
                <c:pt idx="5">
                  <c:v>289397.11277309997</c:v>
                </c:pt>
                <c:pt idx="6">
                  <c:v>19901.427559861797</c:v>
                </c:pt>
                <c:pt idx="7">
                  <c:v>19901.427559861797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0-4FDE-9EF4-9F8639AC4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3244304"/>
        <c:axId val="6298288"/>
      </c:barChart>
      <c:catAx>
        <c:axId val="205324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298288"/>
        <c:crosses val="autoZero"/>
        <c:auto val="1"/>
        <c:lblAlgn val="ctr"/>
        <c:lblOffset val="100"/>
        <c:noMultiLvlLbl val="0"/>
      </c:catAx>
      <c:valAx>
        <c:axId val="629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05324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60468029168489"/>
          <c:y val="0.88483801592649547"/>
          <c:w val="0.68767770980689913"/>
          <c:h val="7.417349289490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Apps computation energy</a:t>
            </a:r>
          </a:p>
        </c:rich>
      </c:tx>
      <c:layout>
        <c:manualLayout>
          <c:xMode val="edge"/>
          <c:yMode val="edge"/>
          <c:x val="0.40393744531933506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Sheet1!$A$96</c:f>
              <c:strCache>
                <c:ptCount val="1"/>
                <c:pt idx="0">
                  <c:v>Total energy App_1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Sheet1!$B$96:$I$96</c:f>
              <c:numCache>
                <c:formatCode>General</c:formatCode>
                <c:ptCount val="8"/>
                <c:pt idx="0">
                  <c:v>371422.97610106762</c:v>
                </c:pt>
                <c:pt idx="1">
                  <c:v>461588.97075999121</c:v>
                </c:pt>
                <c:pt idx="2">
                  <c:v>583897.62628568825</c:v>
                </c:pt>
                <c:pt idx="3">
                  <c:v>371206.18122264475</c:v>
                </c:pt>
                <c:pt idx="4">
                  <c:v>583897.62627999717</c:v>
                </c:pt>
                <c:pt idx="5">
                  <c:v>526673.05549989722</c:v>
                </c:pt>
                <c:pt idx="6">
                  <c:v>371422.97610102559</c:v>
                </c:pt>
                <c:pt idx="7">
                  <c:v>371422.97609699715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A3-4EFA-993F-CCA381CD1FE8}"/>
            </c:ext>
          </c:extLst>
        </c:ser>
        <c:ser>
          <c:idx val="1"/>
          <c:order val="1"/>
          <c:tx>
            <c:strRef>
              <c:f>Sheet1!$A$97</c:f>
              <c:strCache>
                <c:ptCount val="1"/>
                <c:pt idx="0">
                  <c:v>Total energy App_0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Sheet1!$B$97:$I$97</c:f>
              <c:numCache>
                <c:formatCode>General</c:formatCode>
                <c:ptCount val="8"/>
                <c:pt idx="0">
                  <c:v>391800.40539596067</c:v>
                </c:pt>
                <c:pt idx="1">
                  <c:v>479805.50114285178</c:v>
                </c:pt>
                <c:pt idx="2">
                  <c:v>479805.50114282279</c:v>
                </c:pt>
                <c:pt idx="3">
                  <c:v>392752.90714559995</c:v>
                </c:pt>
                <c:pt idx="4">
                  <c:v>482081.08794244495</c:v>
                </c:pt>
                <c:pt idx="5">
                  <c:v>568744.77957060002</c:v>
                </c:pt>
                <c:pt idx="6">
                  <c:v>391800.40539490001</c:v>
                </c:pt>
                <c:pt idx="7">
                  <c:v>391800.40529959998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A3-4EFA-993F-CCA381CD1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7960160"/>
        <c:axId val="6300272"/>
      </c:barChart>
      <c:catAx>
        <c:axId val="205796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300272"/>
        <c:crosses val="autoZero"/>
        <c:auto val="1"/>
        <c:lblAlgn val="ctr"/>
        <c:lblOffset val="100"/>
        <c:noMultiLvlLbl val="0"/>
      </c:catAx>
      <c:valAx>
        <c:axId val="630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05796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767659477347943"/>
          <c:y val="0.80183075464160203"/>
          <c:w val="0.42426024192628098"/>
          <c:h val="6.94072331073472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 delays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Sheet1!$A$69</c:f>
              <c:strCache>
                <c:ptCount val="1"/>
                <c:pt idx="0">
                  <c:v>Total Delay Dcns_1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Sheet1!$B$69:$I$69</c:f>
              <c:numCache>
                <c:formatCode>#,##0.00_);\(#,##0.00\)</c:formatCode>
                <c:ptCount val="8"/>
                <c:pt idx="0">
                  <c:v>641.10485080205592</c:v>
                </c:pt>
                <c:pt idx="1">
                  <c:v>12.7479</c:v>
                </c:pt>
                <c:pt idx="2">
                  <c:v>210.09056140000001</c:v>
                </c:pt>
                <c:pt idx="3">
                  <c:v>646.122167999</c:v>
                </c:pt>
                <c:pt idx="4">
                  <c:v>210.09056140000001</c:v>
                </c:pt>
                <c:pt idx="5">
                  <c:v>210.25506999999999</c:v>
                </c:pt>
                <c:pt idx="6">
                  <c:v>641.10484990000009</c:v>
                </c:pt>
                <c:pt idx="7">
                  <c:v>641.10484000000008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C4-4ED3-87F7-0ED26BC6029A}"/>
            </c:ext>
          </c:extLst>
        </c:ser>
        <c:ser>
          <c:idx val="1"/>
          <c:order val="1"/>
          <c:tx>
            <c:strRef>
              <c:f>Sheet1!$A$72</c:f>
              <c:strCache>
                <c:ptCount val="1"/>
                <c:pt idx="0">
                  <c:v>Total Delay Dcns_0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Sheet1!$B$72:$I$72</c:f>
              <c:numCache>
                <c:formatCode>#,##0.00_);\(#,##0.00\)</c:formatCode>
                <c:ptCount val="8"/>
                <c:pt idx="0">
                  <c:v>566.01455026455005</c:v>
                </c:pt>
                <c:pt idx="1">
                  <c:v>8.4661000000000008</c:v>
                </c:pt>
                <c:pt idx="2">
                  <c:v>8.4671409999999998</c:v>
                </c:pt>
                <c:pt idx="3">
                  <c:v>570.64578668000001</c:v>
                </c:pt>
                <c:pt idx="4">
                  <c:v>12.5481427</c:v>
                </c:pt>
                <c:pt idx="5">
                  <c:v>209.87659000000002</c:v>
                </c:pt>
                <c:pt idx="6">
                  <c:v>566.01455016</c:v>
                </c:pt>
                <c:pt idx="7">
                  <c:v>566.01454926450003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C4-4ED3-87F7-0ED26BC60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3422784"/>
        <c:axId val="1903159456"/>
      </c:barChart>
      <c:catAx>
        <c:axId val="190342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03159456"/>
        <c:crosses val="autoZero"/>
        <c:auto val="1"/>
        <c:lblAlgn val="ctr"/>
        <c:lblOffset val="100"/>
        <c:noMultiLvlLbl val="0"/>
      </c:catAx>
      <c:valAx>
        <c:axId val="190315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\(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90342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081298261630338"/>
          <c:y val="0.82702251131430082"/>
          <c:w val="0.41006476092662331"/>
          <c:h val="6.81176268094042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Applications total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Sheet1!$A$103</c:f>
              <c:strCache>
                <c:ptCount val="1"/>
                <c:pt idx="0">
                  <c:v>Total Energy App_0 (Computation+Networking)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Sheet1!$B$103:$I$103</c:f>
              <c:numCache>
                <c:formatCode>General</c:formatCode>
                <c:ptCount val="8"/>
                <c:pt idx="0">
                  <c:v>411701.83259595447</c:v>
                </c:pt>
                <c:pt idx="1">
                  <c:v>508538.06234285177</c:v>
                </c:pt>
                <c:pt idx="2">
                  <c:v>508538.06354282278</c:v>
                </c:pt>
                <c:pt idx="3">
                  <c:v>550163.41973069997</c:v>
                </c:pt>
                <c:pt idx="4">
                  <c:v>643900.55209644325</c:v>
                </c:pt>
                <c:pt idx="5">
                  <c:v>858141.89234369993</c:v>
                </c:pt>
                <c:pt idx="6">
                  <c:v>411701.83295476181</c:v>
                </c:pt>
                <c:pt idx="7">
                  <c:v>411701.83285946178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E0-4948-8A6C-D832B1576B62}"/>
            </c:ext>
          </c:extLst>
        </c:ser>
        <c:ser>
          <c:idx val="1"/>
          <c:order val="1"/>
          <c:tx>
            <c:strRef>
              <c:f>Sheet1!$A$104</c:f>
              <c:strCache>
                <c:ptCount val="1"/>
                <c:pt idx="0">
                  <c:v>Total Energy App_1 (Computation+Networking)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Sheet1!$B$2:$I$2</c:f>
              <c:strCache>
                <c:ptCount val="8"/>
                <c:pt idx="0">
                  <c:v>Router_Only</c:v>
                </c:pt>
                <c:pt idx="1">
                  <c:v>Router_Proxy</c:v>
                </c:pt>
                <c:pt idx="2">
                  <c:v>Router_Cloud</c:v>
                </c:pt>
                <c:pt idx="3">
                  <c:v>Proxy_Only</c:v>
                </c:pt>
                <c:pt idx="4">
                  <c:v>Proxy_Cloud</c:v>
                </c:pt>
                <c:pt idx="5">
                  <c:v>Cloud_Only</c:v>
                </c:pt>
                <c:pt idx="6">
                  <c:v>Router_Edge-ward (Router_Only)</c:v>
                </c:pt>
                <c:pt idx="7">
                  <c:v>Edge-ward_Only(Router_Only)</c:v>
                </c:pt>
              </c:strCache>
            </c:strRef>
          </c:cat>
          <c:val>
            <c:numRef>
              <c:f>Sheet1!$B$104:$I$104</c:f>
              <c:numCache>
                <c:formatCode>General</c:formatCode>
                <c:ptCount val="8"/>
                <c:pt idx="0">
                  <c:v>390123.51919197041</c:v>
                </c:pt>
                <c:pt idx="1">
                  <c:v>616883.63554999128</c:v>
                </c:pt>
                <c:pt idx="2">
                  <c:v>861496.48993568821</c:v>
                </c:pt>
                <c:pt idx="3">
                  <c:v>522091.90001164482</c:v>
                </c:pt>
                <c:pt idx="4">
                  <c:v>861496.4946787972</c:v>
                </c:pt>
                <c:pt idx="5">
                  <c:v>804271.92389689712</c:v>
                </c:pt>
                <c:pt idx="6">
                  <c:v>390123.52195525658</c:v>
                </c:pt>
                <c:pt idx="7">
                  <c:v>390123.52195122815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E0-4948-8A6C-D832B1576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8778880"/>
        <c:axId val="1540143232"/>
      </c:barChart>
      <c:catAx>
        <c:axId val="153877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540143232"/>
        <c:crosses val="autoZero"/>
        <c:auto val="1"/>
        <c:lblAlgn val="ctr"/>
        <c:lblOffset val="100"/>
        <c:noMultiLvlLbl val="0"/>
      </c:catAx>
      <c:valAx>
        <c:axId val="154014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53877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6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6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2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9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4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11C6-FCD2-9F8C-CD00-6FF23BAEE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Labels for Digital Services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E681F-F01D-F151-8E2A-9760636C0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2" t="5333" r="6875" b="8701"/>
          <a:stretch/>
        </p:blipFill>
        <p:spPr>
          <a:xfrm>
            <a:off x="6927742" y="2269337"/>
            <a:ext cx="3556861" cy="42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8FE2-B990-41AE-D38A-7ECE5245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6360"/>
          </a:xfrm>
        </p:spPr>
        <p:txBody>
          <a:bodyPr>
            <a:noAutofit/>
          </a:bodyPr>
          <a:lstStyle/>
          <a:p>
            <a:r>
              <a:rPr lang="en-US" sz="3600" dirty="0"/>
              <a:t>Effect of Port Capacity on Power Consumption</a:t>
            </a:r>
            <a:endParaRPr lang="en-NL" sz="3600" dirty="0"/>
          </a:p>
        </p:txBody>
      </p:sp>
      <p:pic>
        <p:nvPicPr>
          <p:cNvPr id="5" name="Content Placeholder 4" descr="A group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7592FF99-3E6C-D060-1929-C40C652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09" y="1155323"/>
            <a:ext cx="6213294" cy="5536612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2A06EB-B15A-F234-D012-A1CBE739F0CD}"/>
              </a:ext>
            </a:extLst>
          </p:cNvPr>
          <p:cNvSpPr/>
          <p:nvPr/>
        </p:nvSpPr>
        <p:spPr>
          <a:xfrm>
            <a:off x="554300" y="2305211"/>
            <a:ext cx="4660427" cy="9813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They observed that the effect of port capacity (BW) is not substantial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0B8297-2C50-947A-CBE2-460D656C4B5E}"/>
              </a:ext>
            </a:extLst>
          </p:cNvPr>
          <p:cNvSpPr/>
          <p:nvPr/>
        </p:nvSpPr>
        <p:spPr>
          <a:xfrm>
            <a:off x="650475" y="4315228"/>
            <a:ext cx="4660427" cy="9813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 assumption: Consider Power numbers from their paper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7185F7A-3462-D3E4-5B50-C87E1FD8F28D}"/>
              </a:ext>
            </a:extLst>
          </p:cNvPr>
          <p:cNvSpPr/>
          <p:nvPr/>
        </p:nvSpPr>
        <p:spPr>
          <a:xfrm rot="5400000">
            <a:off x="2592740" y="3658398"/>
            <a:ext cx="583547" cy="42243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932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0BE3-5606-AFC5-2F9C-E455C08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Power Benchmarking Framework for Network Devices</a:t>
            </a:r>
            <a:endParaRPr lang="en-NL" sz="3600" dirty="0"/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48D4595-A155-B5F1-1781-A722FAD0D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2" y="1658584"/>
            <a:ext cx="7159692" cy="42354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020FE-58F6-B2B8-48D8-B885B1953831}"/>
              </a:ext>
            </a:extLst>
          </p:cNvPr>
          <p:cNvSpPr txBox="1"/>
          <p:nvPr/>
        </p:nvSpPr>
        <p:spPr>
          <a:xfrm>
            <a:off x="339580" y="6436280"/>
            <a:ext cx="116368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Mahadevan, Priya, et al. "A power benchmarking framework for network devices."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NETWORKING 2009: 8th International IFIP-TC 6 Networking Conference,,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 Aachen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Germany, May 11-15, 2009. Proceedings 8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Berlin Heidelberg, 2009.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FCBB0E-D4BF-A441-9745-291CB4D58864}"/>
              </a:ext>
            </a:extLst>
          </p:cNvPr>
          <p:cNvGrpSpPr/>
          <p:nvPr/>
        </p:nvGrpSpPr>
        <p:grpSpPr>
          <a:xfrm>
            <a:off x="8198603" y="1152846"/>
            <a:ext cx="3339885" cy="4552307"/>
            <a:chOff x="7752917" y="687046"/>
            <a:chExt cx="3967835" cy="51206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A9D294-EAAF-B6D6-36CF-7C472DF2AAD5}"/>
                </a:ext>
              </a:extLst>
            </p:cNvPr>
            <p:cNvGrpSpPr/>
            <p:nvPr/>
          </p:nvGrpSpPr>
          <p:grpSpPr>
            <a:xfrm>
              <a:off x="7752917" y="687046"/>
              <a:ext cx="2947344" cy="5120625"/>
              <a:chOff x="4676037" y="300273"/>
              <a:chExt cx="2947344" cy="512062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EFC3CD5-770F-B02C-4580-0DA02DE8E499}"/>
                  </a:ext>
                </a:extLst>
              </p:cNvPr>
              <p:cNvCxnSpPr>
                <a:cxnSpLocks/>
                <a:stCxn id="36" idx="4"/>
                <a:endCxn id="35" idx="0"/>
              </p:cNvCxnSpPr>
              <p:nvPr/>
            </p:nvCxnSpPr>
            <p:spPr>
              <a:xfrm flipH="1">
                <a:off x="7115069" y="1266989"/>
                <a:ext cx="2208" cy="820257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DC8C059-651E-79CA-8D65-F32D08E99376}"/>
                  </a:ext>
                </a:extLst>
              </p:cNvPr>
              <p:cNvCxnSpPr>
                <a:cxnSpLocks/>
                <a:stCxn id="35" idx="4"/>
                <a:endCxn id="34" idx="7"/>
              </p:cNvCxnSpPr>
              <p:nvPr/>
            </p:nvCxnSpPr>
            <p:spPr>
              <a:xfrm flipH="1">
                <a:off x="6656579" y="3053962"/>
                <a:ext cx="458491" cy="536797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EACC8F-C1BB-E932-520F-325F398AA0DF}"/>
                  </a:ext>
                </a:extLst>
              </p:cNvPr>
              <p:cNvSpPr/>
              <p:nvPr/>
            </p:nvSpPr>
            <p:spPr>
              <a:xfrm>
                <a:off x="5946702" y="3477007"/>
                <a:ext cx="831673" cy="77674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dirty="0">
                    <a:solidFill>
                      <a:srgbClr val="002060"/>
                    </a:solidFill>
                    <a:cs typeface="Calibri"/>
                  </a:rPr>
                  <a:t>Router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31B687A-63A1-75C1-5479-B7C276A0E699}"/>
                  </a:ext>
                </a:extLst>
              </p:cNvPr>
              <p:cNvSpPr/>
              <p:nvPr/>
            </p:nvSpPr>
            <p:spPr>
              <a:xfrm>
                <a:off x="6608965" y="2087246"/>
                <a:ext cx="1012208" cy="96671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dirty="0">
                    <a:solidFill>
                      <a:srgbClr val="002060"/>
                    </a:solidFill>
                    <a:cs typeface="Calibri"/>
                  </a:rPr>
                  <a:t>Proxy server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E3DF0F-7524-7003-304E-5842858495FB}"/>
                  </a:ext>
                </a:extLst>
              </p:cNvPr>
              <p:cNvSpPr/>
              <p:nvPr/>
            </p:nvSpPr>
            <p:spPr>
              <a:xfrm>
                <a:off x="6611173" y="300273"/>
                <a:ext cx="1012208" cy="96671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rgbClr val="002060"/>
                    </a:solidFill>
                    <a:cs typeface="Calibri"/>
                  </a:rPr>
                  <a:t>Cloud</a:t>
                </a:r>
                <a:endParaRPr lang="en-US" sz="1400" dirty="0">
                  <a:solidFill>
                    <a:srgbClr val="002060"/>
                  </a:solidFill>
                  <a:cs typeface="Calibri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B82F181-5636-456D-0B6A-CC2DD9174EA3}"/>
                  </a:ext>
                </a:extLst>
              </p:cNvPr>
              <p:cNvSpPr/>
              <p:nvPr/>
            </p:nvSpPr>
            <p:spPr>
              <a:xfrm>
                <a:off x="4676037" y="4677991"/>
                <a:ext cx="846061" cy="742907"/>
              </a:xfrm>
              <a:prstGeom prst="ellipse">
                <a:avLst/>
              </a:prstGeom>
              <a:solidFill>
                <a:srgbClr val="ADDB7B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>
                    <a:solidFill>
                      <a:srgbClr val="002060"/>
                    </a:solidFill>
                    <a:cs typeface="Calibri"/>
                  </a:rPr>
                  <a:t>Camera</a:t>
                </a:r>
              </a:p>
            </p:txBody>
          </p:sp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646C0241-0FF5-CCE5-426D-890E6D198802}"/>
                  </a:ext>
                </a:extLst>
              </p:cNvPr>
              <p:cNvSpPr txBox="1"/>
              <p:nvPr/>
            </p:nvSpPr>
            <p:spPr>
              <a:xfrm>
                <a:off x="5946701" y="1447010"/>
                <a:ext cx="1185539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50" dirty="0">
                    <a:cs typeface="Calibri"/>
                  </a:rPr>
                  <a:t>Latency=100</a:t>
                </a:r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636C0BC0-C05E-9E42-3177-EC37969A02F1}"/>
                  </a:ext>
                </a:extLst>
              </p:cNvPr>
              <p:cNvSpPr txBox="1"/>
              <p:nvPr/>
            </p:nvSpPr>
            <p:spPr>
              <a:xfrm>
                <a:off x="5842864" y="2993828"/>
                <a:ext cx="1185539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50" dirty="0">
                    <a:cs typeface="Calibri"/>
                  </a:rPr>
                  <a:t>Latency=2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4009533-586F-004A-340C-BFB27790793E}"/>
                  </a:ext>
                </a:extLst>
              </p:cNvPr>
              <p:cNvCxnSpPr>
                <a:cxnSpLocks/>
                <a:stCxn id="34" idx="3"/>
                <a:endCxn id="37" idx="7"/>
              </p:cNvCxnSpPr>
              <p:nvPr/>
            </p:nvCxnSpPr>
            <p:spPr>
              <a:xfrm flipH="1">
                <a:off x="5398195" y="4139998"/>
                <a:ext cx="670302" cy="646789"/>
              </a:xfrm>
              <a:prstGeom prst="straightConnector1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4A729E69-298C-3320-5B8F-CB518B2046D1}"/>
                </a:ext>
              </a:extLst>
            </p:cNvPr>
            <p:cNvSpPr txBox="1"/>
            <p:nvPr/>
          </p:nvSpPr>
          <p:spPr>
            <a:xfrm>
              <a:off x="7960173" y="4371930"/>
              <a:ext cx="1185539" cy="26161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cs typeface="Calibri"/>
                </a:rPr>
                <a:t>Latency=2</a:t>
              </a: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CCFD5E7-FDCB-07D5-13C1-91567BD0C486}"/>
                </a:ext>
              </a:extLst>
            </p:cNvPr>
            <p:cNvSpPr txBox="1"/>
            <p:nvPr/>
          </p:nvSpPr>
          <p:spPr>
            <a:xfrm>
              <a:off x="10524913" y="1479210"/>
              <a:ext cx="1185539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cs typeface="Calibri"/>
                </a:rPr>
                <a:t>Default BW=10000</a:t>
              </a: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26509BE3-8993-34EA-1614-59EC20123D9C}"/>
                </a:ext>
              </a:extLst>
            </p:cNvPr>
            <p:cNvSpPr txBox="1"/>
            <p:nvPr/>
          </p:nvSpPr>
          <p:spPr>
            <a:xfrm>
              <a:off x="10233975" y="3500020"/>
              <a:ext cx="1185539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cs typeface="Calibri"/>
                </a:rPr>
                <a:t>Default BW=10000</a:t>
              </a: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0E05DBAE-F5A8-F44D-8BD7-326BC5525AC1}"/>
                </a:ext>
              </a:extLst>
            </p:cNvPr>
            <p:cNvSpPr txBox="1"/>
            <p:nvPr/>
          </p:nvSpPr>
          <p:spPr>
            <a:xfrm>
              <a:off x="8774151" y="4820807"/>
              <a:ext cx="1185538" cy="48468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cs typeface="Calibri"/>
                </a:rPr>
                <a:t>Default BW=10000</a:t>
              </a: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1F721AB-0356-6A58-7CCB-CDF23A41A3C5}"/>
                </a:ext>
              </a:extLst>
            </p:cNvPr>
            <p:cNvSpPr txBox="1"/>
            <p:nvPr/>
          </p:nvSpPr>
          <p:spPr>
            <a:xfrm>
              <a:off x="10535213" y="1985368"/>
              <a:ext cx="1185539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solidFill>
                    <a:srgbClr val="0070C0"/>
                  </a:solidFill>
                  <a:cs typeface="Calibri"/>
                </a:rPr>
                <a:t>Modified BW=100000</a:t>
              </a: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0B559552-23D9-B9BB-B385-20A0A1781E49}"/>
                </a:ext>
              </a:extLst>
            </p:cNvPr>
            <p:cNvSpPr txBox="1"/>
            <p:nvPr/>
          </p:nvSpPr>
          <p:spPr>
            <a:xfrm>
              <a:off x="10189261" y="4001927"/>
              <a:ext cx="1185539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solidFill>
                    <a:srgbClr val="0070C0"/>
                  </a:solidFill>
                  <a:cs typeface="Calibri"/>
                </a:rPr>
                <a:t>Modified BW=100000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E84AD-D093-0359-3337-D75A0A53F81E}"/>
              </a:ext>
            </a:extLst>
          </p:cNvPr>
          <p:cNvSpPr/>
          <p:nvPr/>
        </p:nvSpPr>
        <p:spPr>
          <a:xfrm>
            <a:off x="573437" y="2679977"/>
            <a:ext cx="3781587" cy="17812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A79EA90-7BB2-611B-908C-4F9563A35F85}"/>
              </a:ext>
            </a:extLst>
          </p:cNvPr>
          <p:cNvSpPr/>
          <p:nvPr/>
        </p:nvSpPr>
        <p:spPr>
          <a:xfrm>
            <a:off x="573437" y="3644081"/>
            <a:ext cx="3840997" cy="345655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AC9DFA1-8A9E-02CA-F0AB-CB146F3BF9D1}"/>
              </a:ext>
            </a:extLst>
          </p:cNvPr>
          <p:cNvSpPr/>
          <p:nvPr/>
        </p:nvSpPr>
        <p:spPr>
          <a:xfrm>
            <a:off x="573437" y="3989736"/>
            <a:ext cx="3840997" cy="27287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108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4BA5-DFD2-0FB3-86BF-869B6998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5271" cy="936733"/>
          </a:xfrm>
        </p:spPr>
        <p:txBody>
          <a:bodyPr>
            <a:noAutofit/>
          </a:bodyPr>
          <a:lstStyle/>
          <a:p>
            <a:r>
              <a:rPr lang="en-US" sz="3200" dirty="0"/>
              <a:t>Second Model: Flow-Based Networking Energy model </a:t>
            </a:r>
            <a:endParaRPr lang="en-N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D13B-07CF-5A86-3D5A-6279EC0315BC}"/>
              </a:ext>
            </a:extLst>
          </p:cNvPr>
          <p:cNvSpPr txBox="1"/>
          <p:nvPr/>
        </p:nvSpPr>
        <p:spPr>
          <a:xfrm>
            <a:off x="539857" y="6486072"/>
            <a:ext cx="11112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Jalali, Fatemeh, et al. "Fog computing may help to save energy in cloud computing."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on Selected Areas in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34.5 (2016): 1728-1739.</a:t>
            </a:r>
            <a:endParaRPr lang="en-NL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3ECF9-D600-AAE3-562A-525F2FFE1A1B}"/>
              </a:ext>
            </a:extLst>
          </p:cNvPr>
          <p:cNvSpPr txBox="1"/>
          <p:nvPr/>
        </p:nvSpPr>
        <p:spPr>
          <a:xfrm>
            <a:off x="681924" y="1688724"/>
            <a:ext cx="11298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 of devices: 1.Shared and 2.End user equipment(CPE)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shared</a:t>
            </a:r>
            <a:r>
              <a:rPr lang="en-US" dirty="0"/>
              <a:t> equipment: </a:t>
            </a:r>
            <a:r>
              <a:rPr lang="en-US" dirty="0">
                <a:solidFill>
                  <a:srgbClr val="0070C0"/>
                </a:solidFill>
              </a:rPr>
              <a:t>Flow-based</a:t>
            </a:r>
            <a:r>
              <a:rPr lang="en-US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equipment in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end user </a:t>
            </a:r>
            <a:r>
              <a:rPr lang="en-US" dirty="0"/>
              <a:t>premises (which are not shared):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Time-based</a:t>
            </a:r>
            <a:r>
              <a:rPr lang="en-US" dirty="0"/>
              <a:t>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575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EE9F-2791-7E25-D2B1-80753689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3228"/>
          </a:xfrm>
        </p:spPr>
        <p:txBody>
          <a:bodyPr>
            <a:noAutofit/>
          </a:bodyPr>
          <a:lstStyle/>
          <a:p>
            <a:r>
              <a:rPr lang="en-US" sz="4000" dirty="0"/>
              <a:t>Flow-based model for Shared equipment</a:t>
            </a:r>
            <a:endParaRPr lang="en-N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D524E-0ED7-CC8A-DAF6-4471E45CAD80}"/>
                  </a:ext>
                </a:extLst>
              </p:cNvPr>
              <p:cNvSpPr txBox="1"/>
              <p:nvPr/>
            </p:nvSpPr>
            <p:spPr>
              <a:xfrm>
                <a:off x="937647" y="2679002"/>
                <a:ext cx="9144619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𝐷𝑎𝑡𝑎𝑆𝑖𝑧𝑒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𝑖𝑛𝑡𝑒𝑟𝑣𝑎𝑙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𝑖𝑑𝑙𝑒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𝐴𝑔𝑔𝑟𝑒𝑔𝑎𝑡𝑒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D524E-0ED7-CC8A-DAF6-4471E45C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47" y="2679002"/>
                <a:ext cx="9144619" cy="567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CA4B12-3277-B27C-4154-76E15C1F97DB}"/>
                  </a:ext>
                </a:extLst>
              </p:cNvPr>
              <p:cNvSpPr txBox="1"/>
              <p:nvPr/>
            </p:nvSpPr>
            <p:spPr>
              <a:xfrm>
                <a:off x="937647" y="3418446"/>
                <a:ext cx="7314503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𝐷𝑎𝑡𝑎𝑆𝑖𝑧𝑒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𝑖𝑑𝑙𝑒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𝑐𝑡𝑖𝑣𝑒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𝑖𝑛𝑡𝑒𝑟𝑣𝑎𝑙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𝑖𝑑𝑙𝑒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CA4B12-3277-B27C-4154-76E15C1F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47" y="3418446"/>
                <a:ext cx="7314503" cy="518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7C774-E140-D201-EF97-DF787B12AC28}"/>
                  </a:ext>
                </a:extLst>
              </p:cNvPr>
              <p:cNvSpPr txBox="1"/>
              <p:nvPr/>
            </p:nvSpPr>
            <p:spPr>
              <a:xfrm>
                <a:off x="937646" y="4950395"/>
                <a:ext cx="907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𝐴𝑔𝑔𝑟𝑒𝑔𝑎𝑡𝑒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𝑈𝑝𝑙𝑖𝑛𝑘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𝐷𝑜𝑤𝑛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𝑙𝑖𝑛𝑘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7C774-E140-D201-EF97-DF787B12A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46" y="4950395"/>
                <a:ext cx="9074257" cy="369332"/>
              </a:xfrm>
              <a:prstGeom prst="rect">
                <a:avLst/>
              </a:prstGeom>
              <a:blipFill>
                <a:blip r:embed="rId4"/>
                <a:stretch>
                  <a:fillRect l="-202"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3BABC-A849-4D8E-B773-F27655EF84F1}"/>
                  </a:ext>
                </a:extLst>
              </p:cNvPr>
              <p:cNvSpPr txBox="1"/>
              <p:nvPr/>
            </p:nvSpPr>
            <p:spPr>
              <a:xfrm>
                <a:off x="937647" y="5538523"/>
                <a:ext cx="907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𝑈𝑝𝑙𝑖𝑛𝑘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𝑂𝑟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𝐷𝑜𝑤𝑛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𝑙𝑖𝑛𝑘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3BABC-A849-4D8E-B773-F27655EF8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47" y="5538523"/>
                <a:ext cx="9074257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3F0E37-A14D-1FC9-2E08-BE87F11EFDA3}"/>
              </a:ext>
            </a:extLst>
          </p:cNvPr>
          <p:cNvSpPr txBox="1"/>
          <p:nvPr/>
        </p:nvSpPr>
        <p:spPr>
          <a:xfrm>
            <a:off x="838200" y="1828800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Applications pay for </a:t>
            </a:r>
            <a:r>
              <a:rPr lang="en-US" b="1" dirty="0">
                <a:solidFill>
                  <a:srgbClr val="0070C0"/>
                </a:solidFill>
              </a:rPr>
              <a:t>active energy </a:t>
            </a:r>
            <a:r>
              <a:rPr lang="en-US" dirty="0">
                <a:solidFill>
                  <a:srgbClr val="0070C0"/>
                </a:solidFill>
              </a:rPr>
              <a:t>based on size of transferred data</a:t>
            </a:r>
          </a:p>
          <a:p>
            <a:r>
              <a:rPr lang="en-US" dirty="0">
                <a:solidFill>
                  <a:srgbClr val="0070C0"/>
                </a:solidFill>
              </a:rPr>
              <a:t>Applications pay for </a:t>
            </a:r>
            <a:r>
              <a:rPr lang="en-US" b="1" dirty="0">
                <a:solidFill>
                  <a:srgbClr val="0070C0"/>
                </a:solidFill>
              </a:rPr>
              <a:t>idle energy </a:t>
            </a:r>
            <a:r>
              <a:rPr lang="en-US" dirty="0">
                <a:solidFill>
                  <a:srgbClr val="0070C0"/>
                </a:solidFill>
              </a:rPr>
              <a:t>during their active time with their BWs ratio</a:t>
            </a:r>
            <a:endParaRPr lang="en-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5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1826-47CF-4E95-43E3-38642018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9670"/>
          </a:xfrm>
        </p:spPr>
        <p:txBody>
          <a:bodyPr>
            <a:noAutofit/>
          </a:bodyPr>
          <a:lstStyle/>
          <a:p>
            <a:r>
              <a:rPr lang="en-US" sz="4000" dirty="0"/>
              <a:t>Time-based model Problem</a:t>
            </a:r>
            <a:endParaRPr lang="en-NL" sz="4000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CDDA1F6B-81D9-DA20-8EDC-92C099AC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07" y="2762403"/>
            <a:ext cx="7569589" cy="27115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3A22B-560F-2948-0A8A-10D56F93E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7" y="5639574"/>
            <a:ext cx="9802449" cy="1144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85F5F-D14B-167E-F871-192530053115}"/>
              </a:ext>
            </a:extLst>
          </p:cNvPr>
          <p:cNvSpPr txBox="1"/>
          <p:nvPr/>
        </p:nvSpPr>
        <p:spPr>
          <a:xfrm>
            <a:off x="775144" y="1951603"/>
            <a:ext cx="1076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The model only works correctly for </a:t>
            </a:r>
            <a:r>
              <a:rPr lang="en-US" b="1" dirty="0"/>
              <a:t>time shared scenarios </a:t>
            </a:r>
            <a:r>
              <a:rPr lang="en-US" dirty="0"/>
              <a:t>and not for space shared (e.g. dedicated BW of links)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1838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D22C-AC57-7C92-57E6-2A29743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238"/>
          </a:xfrm>
        </p:spPr>
        <p:txBody>
          <a:bodyPr>
            <a:noAutofit/>
          </a:bodyPr>
          <a:lstStyle/>
          <a:p>
            <a:r>
              <a:rPr lang="en-US" sz="4400" dirty="0"/>
              <a:t>Time-based model for user equipment</a:t>
            </a:r>
            <a:endParaRPr lang="en-NL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526FDF-6C38-2845-70AA-DBB36EAEC9C2}"/>
                  </a:ext>
                </a:extLst>
              </p:cNvPr>
              <p:cNvSpPr txBox="1"/>
              <p:nvPr/>
            </p:nvSpPr>
            <p:spPr>
              <a:xfrm>
                <a:off x="935064" y="2924920"/>
                <a:ext cx="8213851" cy="67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rgPr>
                            <m:argSz m:val="-1"/>
                          </m:argP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𝑛𝑡𝑒𝑟𝑣𝑎𝑙𝑠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𝑃𝑜𝑤𝑒𝑟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𝑃𝑜𝑤𝑒𝑟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𝑖𝑑𝑙𝑒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𝑖𝑛𝑡𝑒𝑟𝑣𝑎𝑙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𝐴𝑔𝑔𝑟𝑒𝑔𝑎𝑡𝑒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526FDF-6C38-2845-70AA-DBB36EAEC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64" y="2924920"/>
                <a:ext cx="8213851" cy="672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1E95B-5BD6-82C0-14C7-4D152CE5F3CF}"/>
                  </a:ext>
                </a:extLst>
              </p:cNvPr>
              <p:cNvSpPr txBox="1"/>
              <p:nvPr/>
            </p:nvSpPr>
            <p:spPr>
              <a:xfrm>
                <a:off x="935064" y="4046816"/>
                <a:ext cx="7989175" cy="67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𝑵𝑰𝑪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𝒂𝒄𝒕𝒊𝒗𝒆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𝒕𝒊𝒎𝒆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rgPr>
                            <m:argSz m:val="-1"/>
                          </m:argP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𝑛𝑡𝑒𝑟𝑣𝑎𝑙𝑠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𝑖𝑛𝑡𝑒𝑟𝑣𝑎𝑙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𝑩𝑾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𝑨𝒄𝒕𝒊𝒗𝒆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1E95B-5BD6-82C0-14C7-4D152CE5F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64" y="4046816"/>
                <a:ext cx="7989175" cy="672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490A87E-2858-330A-D292-DDEDC548C809}"/>
              </a:ext>
            </a:extLst>
          </p:cNvPr>
          <p:cNvSpPr txBox="1"/>
          <p:nvPr/>
        </p:nvSpPr>
        <p:spPr>
          <a:xfrm>
            <a:off x="838200" y="1828800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Applications pay for active energy during their active time with their BWs ratio</a:t>
            </a:r>
          </a:p>
          <a:p>
            <a:r>
              <a:rPr lang="en-US" dirty="0">
                <a:solidFill>
                  <a:srgbClr val="00B050"/>
                </a:solidFill>
              </a:rPr>
              <a:t>And pay for the </a:t>
            </a:r>
            <a:r>
              <a:rPr lang="en-US" b="1" dirty="0">
                <a:solidFill>
                  <a:srgbClr val="00B050"/>
                </a:solidFill>
              </a:rPr>
              <a:t>Total Idle power </a:t>
            </a:r>
            <a:r>
              <a:rPr lang="en-US" dirty="0">
                <a:solidFill>
                  <a:srgbClr val="00B050"/>
                </a:solidFill>
              </a:rPr>
              <a:t>of device with their BWs ratio</a:t>
            </a:r>
            <a:endParaRPr lang="en-N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2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2286-C925-444E-2884-64949EF1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Flow-Based Energy model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75EFF5-3221-49A5-89AB-7ED1C58D4AF1}"/>
              </a:ext>
            </a:extLst>
          </p:cNvPr>
          <p:cNvGrpSpPr/>
          <p:nvPr/>
        </p:nvGrpSpPr>
        <p:grpSpPr>
          <a:xfrm>
            <a:off x="6713191" y="1690688"/>
            <a:ext cx="5065520" cy="5125352"/>
            <a:chOff x="7230476" y="1986204"/>
            <a:chExt cx="5065520" cy="5125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E0E6DE-20CE-98A8-9838-22202228654C}"/>
                </a:ext>
              </a:extLst>
            </p:cNvPr>
            <p:cNvGrpSpPr/>
            <p:nvPr/>
          </p:nvGrpSpPr>
          <p:grpSpPr>
            <a:xfrm>
              <a:off x="8126955" y="1986204"/>
              <a:ext cx="3872849" cy="4547269"/>
              <a:chOff x="7043065" y="1077928"/>
              <a:chExt cx="3883124" cy="531485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ED0C85-BDDB-5D30-91DE-D893B5A0DFAD}"/>
                  </a:ext>
                </a:extLst>
              </p:cNvPr>
              <p:cNvGrpSpPr/>
              <p:nvPr/>
            </p:nvGrpSpPr>
            <p:grpSpPr>
              <a:xfrm>
                <a:off x="7180078" y="1259902"/>
                <a:ext cx="3699494" cy="4951146"/>
                <a:chOff x="7180078" y="1225534"/>
                <a:chExt cx="3699494" cy="495114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A96B461-A0DB-6253-8B88-3778B376D88B}"/>
                    </a:ext>
                  </a:extLst>
                </p:cNvPr>
                <p:cNvSpPr/>
                <p:nvPr/>
              </p:nvSpPr>
              <p:spPr>
                <a:xfrm>
                  <a:off x="8496299" y="1225534"/>
                  <a:ext cx="918882" cy="91888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cloud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36A8885-D26A-6371-50C0-703AA43025F9}"/>
                    </a:ext>
                  </a:extLst>
                </p:cNvPr>
                <p:cNvSpPr/>
                <p:nvPr/>
              </p:nvSpPr>
              <p:spPr>
                <a:xfrm>
                  <a:off x="8552330" y="2931147"/>
                  <a:ext cx="806824" cy="72838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Proxy</a:t>
                  </a:r>
                </a:p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server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96D6AC-8344-2B6A-DB46-A14852551328}"/>
                    </a:ext>
                  </a:extLst>
                </p:cNvPr>
                <p:cNvSpPr/>
                <p:nvPr/>
              </p:nvSpPr>
              <p:spPr>
                <a:xfrm>
                  <a:off x="8552328" y="4206070"/>
                  <a:ext cx="806824" cy="728383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router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72EED61-1B36-99B1-0627-69D3A3A9E74A}"/>
                    </a:ext>
                  </a:extLst>
                </p:cNvPr>
                <p:cNvSpPr/>
                <p:nvPr/>
              </p:nvSpPr>
              <p:spPr>
                <a:xfrm>
                  <a:off x="7180078" y="5448297"/>
                  <a:ext cx="806823" cy="728383"/>
                </a:xfrm>
                <a:prstGeom prst="ellipse">
                  <a:avLst/>
                </a:prstGeom>
                <a:solidFill>
                  <a:srgbClr val="ADDB7B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10D605B-68E6-9D44-E180-F664189B86E2}"/>
                    </a:ext>
                  </a:extLst>
                </p:cNvPr>
                <p:cNvSpPr/>
                <p:nvPr/>
              </p:nvSpPr>
              <p:spPr>
                <a:xfrm>
                  <a:off x="8109074" y="5448297"/>
                  <a:ext cx="806824" cy="728383"/>
                </a:xfrm>
                <a:prstGeom prst="ellipse">
                  <a:avLst/>
                </a:prstGeom>
                <a:solidFill>
                  <a:srgbClr val="ADDB7B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2DE28BF-D1FE-2917-6EB1-D548AABED528}"/>
                    </a:ext>
                  </a:extLst>
                </p:cNvPr>
                <p:cNvSpPr/>
                <p:nvPr/>
              </p:nvSpPr>
              <p:spPr>
                <a:xfrm>
                  <a:off x="9065302" y="5448296"/>
                  <a:ext cx="806824" cy="728383"/>
                </a:xfrm>
                <a:prstGeom prst="ellipse">
                  <a:avLst/>
                </a:prstGeom>
                <a:solidFill>
                  <a:srgbClr val="ADDB7B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B07477F-142D-60E8-4044-FA89A052541A}"/>
                    </a:ext>
                  </a:extLst>
                </p:cNvPr>
                <p:cNvSpPr/>
                <p:nvPr/>
              </p:nvSpPr>
              <p:spPr>
                <a:xfrm>
                  <a:off x="10072748" y="5448297"/>
                  <a:ext cx="806824" cy="728383"/>
                </a:xfrm>
                <a:prstGeom prst="ellipse">
                  <a:avLst/>
                </a:prstGeom>
                <a:solidFill>
                  <a:srgbClr val="ADDB7B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0104BFCC-C366-F97B-CA35-E44BFDFB725B}"/>
                    </a:ext>
                  </a:extLst>
                </p:cNvPr>
                <p:cNvCxnSpPr>
                  <a:cxnSpLocks/>
                  <a:stCxn id="24" idx="4"/>
                  <a:endCxn id="25" idx="0"/>
                </p:cNvCxnSpPr>
                <p:nvPr/>
              </p:nvCxnSpPr>
              <p:spPr>
                <a:xfrm>
                  <a:off x="8955740" y="2144416"/>
                  <a:ext cx="2" cy="786731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C1A9427-7E6A-1BC0-2474-CDB636E9E8FE}"/>
                    </a:ext>
                  </a:extLst>
                </p:cNvPr>
                <p:cNvCxnSpPr>
                  <a:cxnSpLocks/>
                  <a:stCxn id="26" idx="0"/>
                  <a:endCxn id="25" idx="4"/>
                </p:cNvCxnSpPr>
                <p:nvPr/>
              </p:nvCxnSpPr>
              <p:spPr>
                <a:xfrm flipV="1">
                  <a:off x="8955740" y="3659530"/>
                  <a:ext cx="2" cy="546540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CAA972CA-28C9-9FAB-EE2C-5DAEDE571656}"/>
                    </a:ext>
                  </a:extLst>
                </p:cNvPr>
                <p:cNvCxnSpPr>
                  <a:cxnSpLocks/>
                  <a:stCxn id="26" idx="3"/>
                  <a:endCxn id="27" idx="0"/>
                </p:cNvCxnSpPr>
                <p:nvPr/>
              </p:nvCxnSpPr>
              <p:spPr>
                <a:xfrm flipH="1">
                  <a:off x="7583490" y="4827783"/>
                  <a:ext cx="108699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6A9FD7A5-1E27-A3C5-5B96-910A49A3E2E4}"/>
                    </a:ext>
                  </a:extLst>
                </p:cNvPr>
                <p:cNvCxnSpPr>
                  <a:cxnSpLocks/>
                  <a:stCxn id="26" idx="4"/>
                  <a:endCxn id="28" idx="0"/>
                </p:cNvCxnSpPr>
                <p:nvPr/>
              </p:nvCxnSpPr>
              <p:spPr>
                <a:xfrm flipH="1">
                  <a:off x="8512486" y="4934453"/>
                  <a:ext cx="443253" cy="513844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08C06224-634C-2D53-F3E3-7AD2F2830474}"/>
                    </a:ext>
                  </a:extLst>
                </p:cNvPr>
                <p:cNvCxnSpPr>
                  <a:cxnSpLocks/>
                  <a:stCxn id="26" idx="4"/>
                  <a:endCxn id="29" idx="0"/>
                </p:cNvCxnSpPr>
                <p:nvPr/>
              </p:nvCxnSpPr>
              <p:spPr>
                <a:xfrm>
                  <a:off x="8955740" y="4934453"/>
                  <a:ext cx="512974" cy="51384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E971838-1FD8-DDA7-11DB-FC81A673FFCD}"/>
                    </a:ext>
                  </a:extLst>
                </p:cNvPr>
                <p:cNvCxnSpPr>
                  <a:cxnSpLocks/>
                  <a:stCxn id="26" idx="5"/>
                  <a:endCxn id="30" idx="0"/>
                </p:cNvCxnSpPr>
                <p:nvPr/>
              </p:nvCxnSpPr>
              <p:spPr>
                <a:xfrm>
                  <a:off x="9240995" y="4827783"/>
                  <a:ext cx="123516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031E2F-0E5A-D654-9113-256865EEDFEB}"/>
                  </a:ext>
                </a:extLst>
              </p:cNvPr>
              <p:cNvSpPr/>
              <p:nvPr/>
            </p:nvSpPr>
            <p:spPr>
              <a:xfrm>
                <a:off x="7043065" y="5295060"/>
                <a:ext cx="3883124" cy="109772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DD77E7-A7B5-F694-DE63-BBE98727469E}"/>
                  </a:ext>
                </a:extLst>
              </p:cNvPr>
              <p:cNvSpPr/>
              <p:nvPr/>
            </p:nvSpPr>
            <p:spPr>
              <a:xfrm>
                <a:off x="8338525" y="1077928"/>
                <a:ext cx="1212656" cy="414660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395E9-038A-2200-49D3-319C55132CC6}"/>
                </a:ext>
              </a:extLst>
            </p:cNvPr>
            <p:cNvSpPr txBox="1"/>
            <p:nvPr/>
          </p:nvSpPr>
          <p:spPr>
            <a:xfrm>
              <a:off x="10785789" y="2780111"/>
              <a:ext cx="15102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Shared devices(</a:t>
              </a:r>
              <a:r>
                <a:rPr lang="en-US" sz="1400" dirty="0">
                  <a:solidFill>
                    <a:srgbClr val="00B0F0"/>
                  </a:solidFill>
                </a:rPr>
                <a:t>Flow-based model</a:t>
              </a:r>
              <a:r>
                <a:rPr lang="en-US" dirty="0">
                  <a:solidFill>
                    <a:srgbClr val="00B0F0"/>
                  </a:solidFill>
                </a:rPr>
                <a:t>)</a:t>
              </a:r>
              <a:endParaRPr lang="en-NL" dirty="0">
                <a:solidFill>
                  <a:srgbClr val="00B0F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30E85B-3850-733B-8BE7-29899BF2D48E}"/>
                </a:ext>
              </a:extLst>
            </p:cNvPr>
            <p:cNvSpPr txBox="1"/>
            <p:nvPr/>
          </p:nvSpPr>
          <p:spPr>
            <a:xfrm>
              <a:off x="7230476" y="6465225"/>
              <a:ext cx="2175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End user devices (</a:t>
              </a:r>
              <a:r>
                <a:rPr lang="en-US" sz="1600" dirty="0">
                  <a:solidFill>
                    <a:srgbClr val="00B050"/>
                  </a:solidFill>
                </a:rPr>
                <a:t>Time based model</a:t>
              </a:r>
              <a:r>
                <a:rPr lang="en-US" dirty="0">
                  <a:solidFill>
                    <a:srgbClr val="00B050"/>
                  </a:solidFill>
                </a:rPr>
                <a:t>)</a:t>
              </a:r>
              <a:endParaRPr lang="en-NL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42F15-9157-D2A9-F707-2B3EFB3B6DF8}"/>
                  </a:ext>
                </a:extLst>
              </p:cNvPr>
              <p:cNvSpPr txBox="1"/>
              <p:nvPr/>
            </p:nvSpPr>
            <p:spPr>
              <a:xfrm>
                <a:off x="727528" y="1989493"/>
                <a:ext cx="801682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𝐴𝑝𝑝𝑙𝑖𝑐𝑎𝑡𝑖𝑜𝑛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𝑁𝑒𝑡𝑤𝑜𝑟𝑘𝑖𝑛𝑔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𝐶𝑙𝑜𝑢𝑑</m:t>
                        </m:r>
                      </m:sub>
                    </m:sSub>
                  </m:oMath>
                </a14:m>
                <a:r>
                  <a:rPr lang="en-US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𝑃𝑟𝑜𝑥𝑦</m:t>
                        </m:r>
                      </m:sub>
                    </m:sSub>
                  </m:oMath>
                </a14:m>
                <a:r>
                  <a:rPr lang="en-US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𝑅𝑜𝑢𝑡𝑒𝑟</m:t>
                        </m:r>
                      </m:sub>
                    </m:sSub>
                  </m:oMath>
                </a14:m>
                <a:r>
                  <a:rPr lang="en-US" sz="2000" dirty="0"/>
                  <a:t>+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𝐶𝑎𝑚𝑒𝑟𝑎</m:t>
                        </m:r>
                      </m:sub>
                    </m:sSub>
                  </m:oMath>
                </a14:m>
                <a:endParaRPr lang="en-NL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42F15-9157-D2A9-F707-2B3EFB3B6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8" y="1989493"/>
                <a:ext cx="8016820" cy="424283"/>
              </a:xfrm>
              <a:prstGeom prst="rect">
                <a:avLst/>
              </a:prstGeom>
              <a:blipFill>
                <a:blip r:embed="rId2"/>
                <a:stretch>
                  <a:fillRect l="-304" t="-5714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54D5B4D-DF0F-8BD5-0242-5732A9AA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1977"/>
          <a:stretch/>
        </p:blipFill>
        <p:spPr>
          <a:xfrm>
            <a:off x="1096329" y="2806743"/>
            <a:ext cx="6404067" cy="30545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21EC4B-C9BF-FFB6-0A05-9F3D83A4094B}"/>
              </a:ext>
            </a:extLst>
          </p:cNvPr>
          <p:cNvSpPr/>
          <p:nvPr/>
        </p:nvSpPr>
        <p:spPr>
          <a:xfrm>
            <a:off x="1139455" y="3896581"/>
            <a:ext cx="3374932" cy="232443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FF11E3-F19D-8759-E3FC-EED4F3676694}"/>
              </a:ext>
            </a:extLst>
          </p:cNvPr>
          <p:cNvSpPr/>
          <p:nvPr/>
        </p:nvSpPr>
        <p:spPr>
          <a:xfrm>
            <a:off x="1139454" y="5513521"/>
            <a:ext cx="3374933" cy="19495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002270-FFC0-93BF-C0F2-CE59D7852DEB}"/>
              </a:ext>
            </a:extLst>
          </p:cNvPr>
          <p:cNvSpPr/>
          <p:nvPr/>
        </p:nvSpPr>
        <p:spPr>
          <a:xfrm>
            <a:off x="1139453" y="5298769"/>
            <a:ext cx="3374933" cy="19495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323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E216-58B3-36A9-0B59-9207F91A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models result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2D4D32-B66A-FB1D-5464-415505E112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356880"/>
              </p:ext>
            </p:extLst>
          </p:nvPr>
        </p:nvGraphicFramePr>
        <p:xfrm>
          <a:off x="1676401" y="1647824"/>
          <a:ext cx="8028516" cy="4712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C30F12-2043-2B66-43F9-EA3294F521A5}"/>
              </a:ext>
            </a:extLst>
          </p:cNvPr>
          <p:cNvSpPr/>
          <p:nvPr/>
        </p:nvSpPr>
        <p:spPr>
          <a:xfrm>
            <a:off x="1454258" y="2258617"/>
            <a:ext cx="8741044" cy="11778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Different power parameters lead to different results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We consider flow-base networking energy model in our study</a:t>
            </a:r>
          </a:p>
        </p:txBody>
      </p:sp>
    </p:spTree>
    <p:extLst>
      <p:ext uri="{BB962C8B-B14F-4D97-AF65-F5344CB8AC3E}">
        <p14:creationId xmlns:p14="http://schemas.microsoft.com/office/powerpoint/2010/main" val="25496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24DC-A1A2-D9D6-478E-F4D68308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improvements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F360-BA9D-6C31-E0A6-CCB283FD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b="1" dirty="0"/>
              <a:t>Networking</a:t>
            </a:r>
            <a:r>
              <a:rPr lang="en-US" dirty="0"/>
              <a:t> energy consumption: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Flow-base model </a:t>
            </a:r>
            <a:r>
              <a:rPr lang="en-US" dirty="0"/>
              <a:t>for networking energy of NICs</a:t>
            </a:r>
          </a:p>
          <a:p>
            <a:pPr lvl="1"/>
            <a:r>
              <a:rPr lang="en-US" dirty="0"/>
              <a:t>Implement flow-based model to have energy result </a:t>
            </a:r>
            <a:r>
              <a:rPr lang="en-US" b="1" dirty="0"/>
              <a:t>per Tuple</a:t>
            </a:r>
            <a:r>
              <a:rPr lang="en-US" dirty="0"/>
              <a:t>(task)</a:t>
            </a:r>
          </a:p>
          <a:p>
            <a:pPr lvl="1"/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Computation</a:t>
            </a:r>
            <a:r>
              <a:rPr lang="en-US" dirty="0"/>
              <a:t> energy consumption:</a:t>
            </a:r>
          </a:p>
          <a:p>
            <a:pPr lvl="1"/>
            <a:r>
              <a:rPr lang="en-US" dirty="0"/>
              <a:t>Improved iFogSim to report energy consumption </a:t>
            </a:r>
            <a:r>
              <a:rPr lang="en-US" b="1" dirty="0"/>
              <a:t>per VMs </a:t>
            </a:r>
            <a:r>
              <a:rPr lang="en-US" dirty="0"/>
              <a:t>of devices so we can track the energy of application modules</a:t>
            </a:r>
            <a:endParaRPr lang="en-NL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4BDEC9-B32F-71CE-1C23-D61E0F29CDD1}"/>
              </a:ext>
            </a:extLst>
          </p:cNvPr>
          <p:cNvGrpSpPr/>
          <p:nvPr/>
        </p:nvGrpSpPr>
        <p:grpSpPr>
          <a:xfrm>
            <a:off x="9353352" y="4297680"/>
            <a:ext cx="1855337" cy="2412958"/>
            <a:chOff x="9587032" y="4216400"/>
            <a:chExt cx="1855337" cy="2412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4C578-8C03-B906-6158-15C114FF6E64}"/>
                </a:ext>
              </a:extLst>
            </p:cNvPr>
            <p:cNvSpPr txBox="1"/>
            <p:nvPr/>
          </p:nvSpPr>
          <p:spPr>
            <a:xfrm>
              <a:off x="9858017" y="4737557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RQ2</a:t>
              </a:r>
              <a:endParaRPr lang="en-NL" b="1" dirty="0"/>
            </a:p>
          </p:txBody>
        </p:sp>
        <p:grpSp>
          <p:nvGrpSpPr>
            <p:cNvPr id="8" name="Graphic 6" descr="Presentation with checklist outline">
              <a:extLst>
                <a:ext uri="{FF2B5EF4-FFF2-40B4-BE49-F238E27FC236}">
                  <a16:creationId xmlns:a16="http://schemas.microsoft.com/office/drawing/2014/main" id="{B248B10D-5E86-F23E-C428-5DA7332E0B4C}"/>
                </a:ext>
              </a:extLst>
            </p:cNvPr>
            <p:cNvGrpSpPr/>
            <p:nvPr/>
          </p:nvGrpSpPr>
          <p:grpSpPr>
            <a:xfrm>
              <a:off x="9587032" y="4216400"/>
              <a:ext cx="1766767" cy="2412958"/>
              <a:chOff x="9587033" y="5112018"/>
              <a:chExt cx="1538126" cy="1517340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BA5ACD-E2DB-3187-823A-85BCF512E1B0}"/>
                  </a:ext>
                </a:extLst>
              </p:cNvPr>
              <p:cNvSpPr/>
              <p:nvPr/>
            </p:nvSpPr>
            <p:spPr>
              <a:xfrm>
                <a:off x="9587033" y="5112018"/>
                <a:ext cx="1538126" cy="1517340"/>
              </a:xfrm>
              <a:custGeom>
                <a:avLst/>
                <a:gdLst>
                  <a:gd name="connsiteX0" fmla="*/ 103927 w 1538126"/>
                  <a:gd name="connsiteY0" fmla="*/ 145498 h 1517340"/>
                  <a:gd name="connsiteX1" fmla="*/ 103927 w 1538126"/>
                  <a:gd name="connsiteY1" fmla="*/ 997704 h 1517340"/>
                  <a:gd name="connsiteX2" fmla="*/ 20785 w 1538126"/>
                  <a:gd name="connsiteY2" fmla="*/ 997704 h 1517340"/>
                  <a:gd name="connsiteX3" fmla="*/ 0 w 1538126"/>
                  <a:gd name="connsiteY3" fmla="*/ 1018489 h 1517340"/>
                  <a:gd name="connsiteX4" fmla="*/ 20785 w 1538126"/>
                  <a:gd name="connsiteY4" fmla="*/ 1039275 h 1517340"/>
                  <a:gd name="connsiteX5" fmla="*/ 718887 w 1538126"/>
                  <a:gd name="connsiteY5" fmla="*/ 1039275 h 1517340"/>
                  <a:gd name="connsiteX6" fmla="*/ 349051 w 1538126"/>
                  <a:gd name="connsiteY6" fmla="*/ 1409111 h 1517340"/>
                  <a:gd name="connsiteX7" fmla="*/ 348539 w 1538126"/>
                  <a:gd name="connsiteY7" fmla="*/ 1438501 h 1517340"/>
                  <a:gd name="connsiteX8" fmla="*/ 377930 w 1538126"/>
                  <a:gd name="connsiteY8" fmla="*/ 1439013 h 1517340"/>
                  <a:gd name="connsiteX9" fmla="*/ 378441 w 1538126"/>
                  <a:gd name="connsiteY9" fmla="*/ 1438501 h 1517340"/>
                  <a:gd name="connsiteX10" fmla="*/ 747924 w 1538126"/>
                  <a:gd name="connsiteY10" fmla="*/ 1069019 h 1517340"/>
                  <a:gd name="connsiteX11" fmla="*/ 748217 w 1538126"/>
                  <a:gd name="connsiteY11" fmla="*/ 1069021 h 1517340"/>
                  <a:gd name="connsiteX12" fmla="*/ 748278 w 1538126"/>
                  <a:gd name="connsiteY12" fmla="*/ 1069164 h 1517340"/>
                  <a:gd name="connsiteX13" fmla="*/ 748278 w 1538126"/>
                  <a:gd name="connsiteY13" fmla="*/ 1496555 h 1517340"/>
                  <a:gd name="connsiteX14" fmla="*/ 769063 w 1538126"/>
                  <a:gd name="connsiteY14" fmla="*/ 1517341 h 1517340"/>
                  <a:gd name="connsiteX15" fmla="*/ 789849 w 1538126"/>
                  <a:gd name="connsiteY15" fmla="*/ 1496555 h 1517340"/>
                  <a:gd name="connsiteX16" fmla="*/ 789849 w 1538126"/>
                  <a:gd name="connsiteY16" fmla="*/ 1069164 h 1517340"/>
                  <a:gd name="connsiteX17" fmla="*/ 790059 w 1538126"/>
                  <a:gd name="connsiteY17" fmla="*/ 1068958 h 1517340"/>
                  <a:gd name="connsiteX18" fmla="*/ 790202 w 1538126"/>
                  <a:gd name="connsiteY18" fmla="*/ 1069019 h 1517340"/>
                  <a:gd name="connsiteX19" fmla="*/ 1159685 w 1538126"/>
                  <a:gd name="connsiteY19" fmla="*/ 1438501 h 1517340"/>
                  <a:gd name="connsiteX20" fmla="*/ 1189076 w 1538126"/>
                  <a:gd name="connsiteY20" fmla="*/ 1437990 h 1517340"/>
                  <a:gd name="connsiteX21" fmla="*/ 1189076 w 1538126"/>
                  <a:gd name="connsiteY21" fmla="*/ 1409111 h 1517340"/>
                  <a:gd name="connsiteX22" fmla="*/ 819239 w 1538126"/>
                  <a:gd name="connsiteY22" fmla="*/ 1039275 h 1517340"/>
                  <a:gd name="connsiteX23" fmla="*/ 1517341 w 1538126"/>
                  <a:gd name="connsiteY23" fmla="*/ 1039275 h 1517340"/>
                  <a:gd name="connsiteX24" fmla="*/ 1538126 w 1538126"/>
                  <a:gd name="connsiteY24" fmla="*/ 1018489 h 1517340"/>
                  <a:gd name="connsiteX25" fmla="*/ 1517341 w 1538126"/>
                  <a:gd name="connsiteY25" fmla="*/ 997704 h 1517340"/>
                  <a:gd name="connsiteX26" fmla="*/ 1434199 w 1538126"/>
                  <a:gd name="connsiteY26" fmla="*/ 997704 h 1517340"/>
                  <a:gd name="connsiteX27" fmla="*/ 1434199 w 1538126"/>
                  <a:gd name="connsiteY27" fmla="*/ 145498 h 1517340"/>
                  <a:gd name="connsiteX28" fmla="*/ 1517341 w 1538126"/>
                  <a:gd name="connsiteY28" fmla="*/ 145498 h 1517340"/>
                  <a:gd name="connsiteX29" fmla="*/ 1538126 w 1538126"/>
                  <a:gd name="connsiteY29" fmla="*/ 124713 h 1517340"/>
                  <a:gd name="connsiteX30" fmla="*/ 1517341 w 1538126"/>
                  <a:gd name="connsiteY30" fmla="*/ 103927 h 1517340"/>
                  <a:gd name="connsiteX31" fmla="*/ 789849 w 1538126"/>
                  <a:gd name="connsiteY31" fmla="*/ 103927 h 1517340"/>
                  <a:gd name="connsiteX32" fmla="*/ 789849 w 1538126"/>
                  <a:gd name="connsiteY32" fmla="*/ 20785 h 1517340"/>
                  <a:gd name="connsiteX33" fmla="*/ 769063 w 1538126"/>
                  <a:gd name="connsiteY33" fmla="*/ 0 h 1517340"/>
                  <a:gd name="connsiteX34" fmla="*/ 748278 w 1538126"/>
                  <a:gd name="connsiteY34" fmla="*/ 20785 h 1517340"/>
                  <a:gd name="connsiteX35" fmla="*/ 748278 w 1538126"/>
                  <a:gd name="connsiteY35" fmla="*/ 103927 h 1517340"/>
                  <a:gd name="connsiteX36" fmla="*/ 20785 w 1538126"/>
                  <a:gd name="connsiteY36" fmla="*/ 103927 h 1517340"/>
                  <a:gd name="connsiteX37" fmla="*/ 0 w 1538126"/>
                  <a:gd name="connsiteY37" fmla="*/ 124713 h 1517340"/>
                  <a:gd name="connsiteX38" fmla="*/ 20785 w 1538126"/>
                  <a:gd name="connsiteY38" fmla="*/ 145498 h 1517340"/>
                  <a:gd name="connsiteX39" fmla="*/ 145498 w 1538126"/>
                  <a:gd name="connsiteY39" fmla="*/ 145498 h 1517340"/>
                  <a:gd name="connsiteX40" fmla="*/ 1392628 w 1538126"/>
                  <a:gd name="connsiteY40" fmla="*/ 145498 h 1517340"/>
                  <a:gd name="connsiteX41" fmla="*/ 1392628 w 1538126"/>
                  <a:gd name="connsiteY41" fmla="*/ 997704 h 1517340"/>
                  <a:gd name="connsiteX42" fmla="*/ 145498 w 1538126"/>
                  <a:gd name="connsiteY42" fmla="*/ 997704 h 151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538126" h="1517340">
                    <a:moveTo>
                      <a:pt x="103927" y="145498"/>
                    </a:moveTo>
                    <a:lnTo>
                      <a:pt x="103927" y="997704"/>
                    </a:lnTo>
                    <a:lnTo>
                      <a:pt x="20785" y="997704"/>
                    </a:lnTo>
                    <a:cubicBezTo>
                      <a:pt x="9306" y="997704"/>
                      <a:pt x="0" y="1007009"/>
                      <a:pt x="0" y="1018489"/>
                    </a:cubicBezTo>
                    <a:cubicBezTo>
                      <a:pt x="0" y="1029969"/>
                      <a:pt x="9306" y="1039275"/>
                      <a:pt x="20785" y="1039275"/>
                    </a:cubicBezTo>
                    <a:lnTo>
                      <a:pt x="718887" y="1039275"/>
                    </a:lnTo>
                    <a:lnTo>
                      <a:pt x="349051" y="1409111"/>
                    </a:lnTo>
                    <a:cubicBezTo>
                      <a:pt x="340793" y="1417086"/>
                      <a:pt x="340564" y="1430243"/>
                      <a:pt x="348539" y="1438501"/>
                    </a:cubicBezTo>
                    <a:cubicBezTo>
                      <a:pt x="356515" y="1446760"/>
                      <a:pt x="369674" y="1446988"/>
                      <a:pt x="377930" y="1439013"/>
                    </a:cubicBezTo>
                    <a:cubicBezTo>
                      <a:pt x="378105" y="1438844"/>
                      <a:pt x="378273" y="1438674"/>
                      <a:pt x="378441" y="1438501"/>
                    </a:cubicBezTo>
                    <a:lnTo>
                      <a:pt x="747924" y="1069019"/>
                    </a:lnTo>
                    <a:cubicBezTo>
                      <a:pt x="748005" y="1068938"/>
                      <a:pt x="748138" y="1068940"/>
                      <a:pt x="748217" y="1069021"/>
                    </a:cubicBezTo>
                    <a:cubicBezTo>
                      <a:pt x="748255" y="1069060"/>
                      <a:pt x="748278" y="1069110"/>
                      <a:pt x="748278" y="1069164"/>
                    </a:cubicBezTo>
                    <a:lnTo>
                      <a:pt x="748278" y="1496555"/>
                    </a:lnTo>
                    <a:cubicBezTo>
                      <a:pt x="748278" y="1508035"/>
                      <a:pt x="757583" y="1517341"/>
                      <a:pt x="769063" y="1517341"/>
                    </a:cubicBezTo>
                    <a:cubicBezTo>
                      <a:pt x="780543" y="1517341"/>
                      <a:pt x="789849" y="1508035"/>
                      <a:pt x="789849" y="1496555"/>
                    </a:cubicBezTo>
                    <a:lnTo>
                      <a:pt x="789849" y="1069164"/>
                    </a:lnTo>
                    <a:cubicBezTo>
                      <a:pt x="789851" y="1069050"/>
                      <a:pt x="789944" y="1068958"/>
                      <a:pt x="790059" y="1068958"/>
                    </a:cubicBezTo>
                    <a:cubicBezTo>
                      <a:pt x="790113" y="1068960"/>
                      <a:pt x="790165" y="1068981"/>
                      <a:pt x="790202" y="1069019"/>
                    </a:cubicBezTo>
                    <a:lnTo>
                      <a:pt x="1159685" y="1438501"/>
                    </a:lnTo>
                    <a:cubicBezTo>
                      <a:pt x="1167943" y="1446477"/>
                      <a:pt x="1181100" y="1446248"/>
                      <a:pt x="1189076" y="1437990"/>
                    </a:cubicBezTo>
                    <a:cubicBezTo>
                      <a:pt x="1196856" y="1429936"/>
                      <a:pt x="1196856" y="1417165"/>
                      <a:pt x="1189076" y="1409111"/>
                    </a:cubicBezTo>
                    <a:lnTo>
                      <a:pt x="819239" y="1039275"/>
                    </a:lnTo>
                    <a:lnTo>
                      <a:pt x="1517341" y="1039275"/>
                    </a:lnTo>
                    <a:cubicBezTo>
                      <a:pt x="1528821" y="1039275"/>
                      <a:pt x="1538126" y="1029969"/>
                      <a:pt x="1538126" y="1018489"/>
                    </a:cubicBezTo>
                    <a:cubicBezTo>
                      <a:pt x="1538126" y="1007009"/>
                      <a:pt x="1528821" y="997704"/>
                      <a:pt x="1517341" y="997704"/>
                    </a:cubicBezTo>
                    <a:lnTo>
                      <a:pt x="1434199" y="997704"/>
                    </a:lnTo>
                    <a:lnTo>
                      <a:pt x="1434199" y="145498"/>
                    </a:lnTo>
                    <a:lnTo>
                      <a:pt x="1517341" y="145498"/>
                    </a:lnTo>
                    <a:cubicBezTo>
                      <a:pt x="1528821" y="145498"/>
                      <a:pt x="1538126" y="136193"/>
                      <a:pt x="1538126" y="124713"/>
                    </a:cubicBezTo>
                    <a:cubicBezTo>
                      <a:pt x="1538126" y="113233"/>
                      <a:pt x="1528821" y="103927"/>
                      <a:pt x="1517341" y="103927"/>
                    </a:cubicBezTo>
                    <a:lnTo>
                      <a:pt x="789849" y="103927"/>
                    </a:lnTo>
                    <a:lnTo>
                      <a:pt x="789849" y="20785"/>
                    </a:lnTo>
                    <a:cubicBezTo>
                      <a:pt x="789849" y="9306"/>
                      <a:pt x="780543" y="0"/>
                      <a:pt x="769063" y="0"/>
                    </a:cubicBezTo>
                    <a:cubicBezTo>
                      <a:pt x="757583" y="0"/>
                      <a:pt x="748278" y="9306"/>
                      <a:pt x="748278" y="20785"/>
                    </a:cubicBezTo>
                    <a:lnTo>
                      <a:pt x="748278" y="103927"/>
                    </a:lnTo>
                    <a:lnTo>
                      <a:pt x="20785" y="103927"/>
                    </a:lnTo>
                    <a:cubicBezTo>
                      <a:pt x="9306" y="103927"/>
                      <a:pt x="0" y="113233"/>
                      <a:pt x="0" y="124713"/>
                    </a:cubicBezTo>
                    <a:cubicBezTo>
                      <a:pt x="0" y="136193"/>
                      <a:pt x="9306" y="145498"/>
                      <a:pt x="20785" y="145498"/>
                    </a:cubicBezTo>
                    <a:close/>
                    <a:moveTo>
                      <a:pt x="145498" y="145498"/>
                    </a:moveTo>
                    <a:lnTo>
                      <a:pt x="1392628" y="145498"/>
                    </a:lnTo>
                    <a:lnTo>
                      <a:pt x="1392628" y="997704"/>
                    </a:lnTo>
                    <a:lnTo>
                      <a:pt x="145498" y="997704"/>
                    </a:lnTo>
                    <a:close/>
                  </a:path>
                </a:pathLst>
              </a:custGeom>
              <a:solidFill>
                <a:srgbClr val="0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L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A852B70-24FD-F98C-0800-7DD73AD062EF}"/>
                  </a:ext>
                </a:extLst>
              </p:cNvPr>
              <p:cNvSpPr/>
              <p:nvPr/>
            </p:nvSpPr>
            <p:spPr>
              <a:xfrm>
                <a:off x="10466114" y="5450676"/>
                <a:ext cx="278816" cy="210369"/>
              </a:xfrm>
              <a:custGeom>
                <a:avLst/>
                <a:gdLst>
                  <a:gd name="connsiteX0" fmla="*/ 97837 w 278816"/>
                  <a:gd name="connsiteY0" fmla="*/ 151589 h 210369"/>
                  <a:gd name="connsiteX1" fmla="*/ 29391 w 278816"/>
                  <a:gd name="connsiteY1" fmla="*/ 83142 h 210369"/>
                  <a:gd name="connsiteX2" fmla="*/ 0 w 278816"/>
                  <a:gd name="connsiteY2" fmla="*/ 112533 h 210369"/>
                  <a:gd name="connsiteX3" fmla="*/ 97837 w 278816"/>
                  <a:gd name="connsiteY3" fmla="*/ 210370 h 210369"/>
                  <a:gd name="connsiteX4" fmla="*/ 278817 w 278816"/>
                  <a:gd name="connsiteY4" fmla="*/ 29391 h 210369"/>
                  <a:gd name="connsiteX5" fmla="*/ 249426 w 278816"/>
                  <a:gd name="connsiteY5" fmla="*/ 0 h 210369"/>
                  <a:gd name="connsiteX6" fmla="*/ 97837 w 278816"/>
                  <a:gd name="connsiteY6" fmla="*/ 151589 h 21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816" h="210369">
                    <a:moveTo>
                      <a:pt x="97837" y="151589"/>
                    </a:moveTo>
                    <a:lnTo>
                      <a:pt x="29391" y="83142"/>
                    </a:lnTo>
                    <a:lnTo>
                      <a:pt x="0" y="112533"/>
                    </a:lnTo>
                    <a:lnTo>
                      <a:pt x="97837" y="210370"/>
                    </a:lnTo>
                    <a:lnTo>
                      <a:pt x="278817" y="29391"/>
                    </a:lnTo>
                    <a:lnTo>
                      <a:pt x="249426" y="0"/>
                    </a:lnTo>
                    <a:lnTo>
                      <a:pt x="97837" y="151589"/>
                    </a:lnTo>
                    <a:close/>
                  </a:path>
                </a:pathLst>
              </a:custGeom>
              <a:solidFill>
                <a:srgbClr val="0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L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0B7DF8-8FBD-CA32-8A17-72439CFD687A}"/>
                </a:ext>
              </a:extLst>
            </p:cNvPr>
            <p:cNvSpPr txBox="1"/>
            <p:nvPr/>
          </p:nvSpPr>
          <p:spPr>
            <a:xfrm>
              <a:off x="9858017" y="5272593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RQ3</a:t>
              </a:r>
              <a:endParaRPr lang="en-NL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D6470D-FC1D-3701-773D-B95629D8D886}"/>
                </a:ext>
              </a:extLst>
            </p:cNvPr>
            <p:cNvSpPr txBox="1"/>
            <p:nvPr/>
          </p:nvSpPr>
          <p:spPr>
            <a:xfrm>
              <a:off x="10543467" y="5197882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332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9062-D493-8797-63A8-7D9B1320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Surveillance Application</a:t>
            </a:r>
            <a:endParaRPr lang="en-NL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D19C5E-F147-3A00-955C-698569923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159" y="1628328"/>
            <a:ext cx="6454257" cy="293592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CF83A7-FC8D-99D1-FA61-963453A7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029" y="4772789"/>
            <a:ext cx="5239067" cy="15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314E-53D5-8ACC-0D97-D1E84C4A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5BF2-B301-4856-A9ED-52EE5AF3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RQ1:</a:t>
            </a:r>
            <a:r>
              <a:rPr lang="en-US" dirty="0"/>
              <a:t> What are available frameworks for modeling computing continuum and energy consumption of applications?</a:t>
            </a:r>
          </a:p>
          <a:p>
            <a:pPr lvl="1"/>
            <a:r>
              <a:rPr lang="en-US" dirty="0"/>
              <a:t>We explore literature and chose iFogSim.</a:t>
            </a:r>
          </a:p>
          <a:p>
            <a:pPr lvl="1"/>
            <a:r>
              <a:rPr lang="en-US" dirty="0"/>
              <a:t>We conduct experiments with iFogSim to Analyze the energy consumption of applications. </a:t>
            </a:r>
            <a:endParaRPr lang="en-NL" dirty="0"/>
          </a:p>
        </p:txBody>
      </p: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D6D4B724-E5B8-07E9-42D4-F62364AF0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23" y="3429000"/>
            <a:ext cx="6188172" cy="33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2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EBE6-5118-97EC-EC2B-65A566D6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45D918-6638-AF73-0ABB-AA452A083DFA}"/>
              </a:ext>
            </a:extLst>
          </p:cNvPr>
          <p:cNvGrpSpPr/>
          <p:nvPr/>
        </p:nvGrpSpPr>
        <p:grpSpPr>
          <a:xfrm>
            <a:off x="6524063" y="1795933"/>
            <a:ext cx="4829735" cy="4415115"/>
            <a:chOff x="6524063" y="1761565"/>
            <a:chExt cx="4829735" cy="44151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6DACFDA-93B7-EC62-A721-3A652BA579FF}"/>
                </a:ext>
              </a:extLst>
            </p:cNvPr>
            <p:cNvSpPr/>
            <p:nvPr/>
          </p:nvSpPr>
          <p:spPr>
            <a:xfrm>
              <a:off x="8496299" y="1761565"/>
              <a:ext cx="918882" cy="91888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cloud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8215C6-AE9E-80A3-EFAB-4B9A4CA57FB1}"/>
                </a:ext>
              </a:extLst>
            </p:cNvPr>
            <p:cNvSpPr/>
            <p:nvPr/>
          </p:nvSpPr>
          <p:spPr>
            <a:xfrm>
              <a:off x="8552330" y="2994211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Proxy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7F174B-A26A-AB65-8C21-F97D52271850}"/>
                </a:ext>
              </a:extLst>
            </p:cNvPr>
            <p:cNvSpPr/>
            <p:nvPr/>
          </p:nvSpPr>
          <p:spPr>
            <a:xfrm>
              <a:off x="8552328" y="4103592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router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051E540-3057-19C7-5FC0-7025633B18E1}"/>
                </a:ext>
              </a:extLst>
            </p:cNvPr>
            <p:cNvSpPr/>
            <p:nvPr/>
          </p:nvSpPr>
          <p:spPr>
            <a:xfrm>
              <a:off x="6524063" y="5448297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Smart camera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C201B5-090E-A255-D0A9-E90CAAA5E90A}"/>
                </a:ext>
              </a:extLst>
            </p:cNvPr>
            <p:cNvSpPr/>
            <p:nvPr/>
          </p:nvSpPr>
          <p:spPr>
            <a:xfrm>
              <a:off x="7745503" y="5448297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Smart camera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75D325-4643-D7D7-15ED-EEA869FEFA02}"/>
                </a:ext>
              </a:extLst>
            </p:cNvPr>
            <p:cNvSpPr/>
            <p:nvPr/>
          </p:nvSpPr>
          <p:spPr>
            <a:xfrm>
              <a:off x="9247091" y="5448296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Smart camera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B11460-4FF9-1162-2B15-6B700149473D}"/>
                </a:ext>
              </a:extLst>
            </p:cNvPr>
            <p:cNvSpPr/>
            <p:nvPr/>
          </p:nvSpPr>
          <p:spPr>
            <a:xfrm>
              <a:off x="10546974" y="5448297"/>
              <a:ext cx="806824" cy="7283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Smart camera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6012E2-E963-5CBF-5A5C-3A3A36E9D712}"/>
                </a:ext>
              </a:extLst>
            </p:cNvPr>
            <p:cNvCxnSpPr/>
            <p:nvPr/>
          </p:nvCxnSpPr>
          <p:spPr>
            <a:xfrm>
              <a:off x="8958542" y="2672043"/>
              <a:ext cx="1" cy="32496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743CF7-6916-9089-CA5C-633A2DA49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8541" y="3714190"/>
              <a:ext cx="2" cy="41461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12326F-41F0-526A-5428-268DF556E48E}"/>
                </a:ext>
              </a:extLst>
            </p:cNvPr>
            <p:cNvCxnSpPr/>
            <p:nvPr/>
          </p:nvCxnSpPr>
          <p:spPr>
            <a:xfrm flipH="1">
              <a:off x="7017124" y="4686299"/>
              <a:ext cx="1613647" cy="77320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4011EA-E592-5CCD-ED7E-9B95B73BF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9770" y="4820770"/>
              <a:ext cx="593912" cy="64994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CAE22-D55E-0476-64F4-7EF4CF7DE93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9056593" y="4820770"/>
              <a:ext cx="593910" cy="62752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16E02D-8A6B-D55E-73B3-C7FFC5AF7D1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9240995" y="4725306"/>
              <a:ext cx="1709391" cy="722991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Content Placeholder 1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40C5E5F-10D7-10A9-B47F-C532C271B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6"/>
          <a:stretch/>
        </p:blipFill>
        <p:spPr>
          <a:xfrm>
            <a:off x="838200" y="2584961"/>
            <a:ext cx="6940429" cy="11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1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D2DD7F-196D-9D2C-EB3E-D4F1D025BA93}"/>
              </a:ext>
            </a:extLst>
          </p:cNvPr>
          <p:cNvSpPr txBox="1"/>
          <p:nvPr/>
        </p:nvSpPr>
        <p:spPr>
          <a:xfrm>
            <a:off x="691611" y="1959325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 consider Two instance of surveillance app</a:t>
            </a:r>
          </a:p>
          <a:p>
            <a:endParaRPr lang="en-US" sz="1400" dirty="0"/>
          </a:p>
          <a:p>
            <a:pPr lvl="1"/>
            <a:r>
              <a:rPr lang="en-US" sz="1400" dirty="0"/>
              <a:t>App_0: </a:t>
            </a:r>
          </a:p>
          <a:p>
            <a:pPr lvl="2"/>
            <a:r>
              <a:rPr lang="en-US" sz="1400" dirty="0"/>
              <a:t>Submission delay = 0</a:t>
            </a:r>
          </a:p>
          <a:p>
            <a:pPr lvl="2"/>
            <a:r>
              <a:rPr lang="en-US" sz="1400" dirty="0"/>
              <a:t>Sensors emitting delay =55</a:t>
            </a:r>
          </a:p>
          <a:p>
            <a:pPr lvl="1"/>
            <a:r>
              <a:rPr lang="en-US" sz="1400" dirty="0"/>
              <a:t>App_1: </a:t>
            </a:r>
          </a:p>
          <a:p>
            <a:pPr lvl="2"/>
            <a:r>
              <a:rPr lang="en-US" sz="1400" dirty="0"/>
              <a:t>Submission delay = 80</a:t>
            </a:r>
          </a:p>
          <a:p>
            <a:pPr lvl="2"/>
            <a:r>
              <a:rPr lang="en-US" sz="1400" dirty="0"/>
              <a:t>Sensors emitting delay =55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8C637-A49B-E2A0-B848-277BA2DE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Mapping Scenarios</a:t>
            </a:r>
            <a:endParaRPr lang="en-NL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058EDA8-57E7-1ADE-4EBC-5783F3730E9D}"/>
              </a:ext>
            </a:extLst>
          </p:cNvPr>
          <p:cNvSpPr/>
          <p:nvPr/>
        </p:nvSpPr>
        <p:spPr>
          <a:xfrm>
            <a:off x="4045059" y="2564969"/>
            <a:ext cx="201478" cy="5734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8BC3-B3CC-42D0-AE88-AD6D655AD4A1}"/>
              </a:ext>
            </a:extLst>
          </p:cNvPr>
          <p:cNvSpPr txBox="1"/>
          <p:nvPr/>
        </p:nvSpPr>
        <p:spPr>
          <a:xfrm>
            <a:off x="9097505" y="19527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763DE-FB1A-2E0C-11D5-31BA75DD762A}"/>
              </a:ext>
            </a:extLst>
          </p:cNvPr>
          <p:cNvSpPr txBox="1"/>
          <p:nvPr/>
        </p:nvSpPr>
        <p:spPr>
          <a:xfrm>
            <a:off x="4502257" y="2653025"/>
            <a:ext cx="427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App_0 energy tracking starts at time 55</a:t>
            </a:r>
            <a:endParaRPr lang="en-N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91BE3-05C2-C3F5-3F88-F78CC4EBCA68}"/>
              </a:ext>
            </a:extLst>
          </p:cNvPr>
          <p:cNvSpPr txBox="1"/>
          <p:nvPr/>
        </p:nvSpPr>
        <p:spPr>
          <a:xfrm>
            <a:off x="4502257" y="3275111"/>
            <a:ext cx="4907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App_1 energy tracking starts at time 80+55</a:t>
            </a:r>
            <a:endParaRPr lang="en-NL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FE6B9-9B91-1D98-B340-F6C7FD33F121}"/>
              </a:ext>
            </a:extLst>
          </p:cNvPr>
          <p:cNvSpPr txBox="1"/>
          <p:nvPr/>
        </p:nvSpPr>
        <p:spPr>
          <a:xfrm>
            <a:off x="5491567" y="1942448"/>
            <a:ext cx="427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Simulation Time = 2000</a:t>
            </a:r>
            <a:endParaRPr lang="en-NL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A3A870-9E25-69BD-0CC2-BA336DC91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94150"/>
              </p:ext>
            </p:extLst>
          </p:nvPr>
        </p:nvGraphicFramePr>
        <p:xfrm>
          <a:off x="3361514" y="3852800"/>
          <a:ext cx="5581007" cy="2926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03">
                  <a:extLst>
                    <a:ext uri="{9D8B030D-6E8A-4147-A177-3AD203B41FA5}">
                      <a16:colId xmlns:a16="http://schemas.microsoft.com/office/drawing/2014/main" val="3053301943"/>
                    </a:ext>
                  </a:extLst>
                </a:gridCol>
                <a:gridCol w="1971802">
                  <a:extLst>
                    <a:ext uri="{9D8B030D-6E8A-4147-A177-3AD203B41FA5}">
                      <a16:colId xmlns:a16="http://schemas.microsoft.com/office/drawing/2014/main" val="3888525467"/>
                    </a:ext>
                  </a:extLst>
                </a:gridCol>
                <a:gridCol w="1971802">
                  <a:extLst>
                    <a:ext uri="{9D8B030D-6E8A-4147-A177-3AD203B41FA5}">
                      <a16:colId xmlns:a16="http://schemas.microsoft.com/office/drawing/2014/main" val="2778455219"/>
                    </a:ext>
                  </a:extLst>
                </a:gridCol>
              </a:tblGrid>
              <a:tr h="335807">
                <a:tc>
                  <a:txBody>
                    <a:bodyPr/>
                    <a:lstStyle/>
                    <a:p>
                      <a:r>
                        <a:rPr lang="en-US" sz="1400" dirty="0"/>
                        <a:t>Scenario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Application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device</a:t>
                      </a:r>
                      <a:endParaRPr lang="en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18480"/>
                  </a:ext>
                </a:extLst>
              </a:tr>
              <a:tr h="493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Router_Only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App_0</a:t>
                      </a:r>
                    </a:p>
                    <a:p>
                      <a:r>
                        <a:rPr lang="en-US" sz="1400" dirty="0"/>
                        <a:t>App_1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Router</a:t>
                      </a:r>
                      <a:endParaRPr lang="en-US" dirty="0"/>
                    </a:p>
                    <a:p>
                      <a:r>
                        <a:rPr lang="en-US" sz="1400" dirty="0"/>
                        <a:t>Router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66885"/>
                  </a:ext>
                </a:extLst>
              </a:tr>
              <a:tr h="493464">
                <a:tc>
                  <a:txBody>
                    <a:bodyPr/>
                    <a:lstStyle/>
                    <a:p>
                      <a:r>
                        <a:rPr lang="en-US" sz="1400" dirty="0"/>
                        <a:t>Router_Proxy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App_0</a:t>
                      </a:r>
                    </a:p>
                    <a:p>
                      <a:r>
                        <a:rPr lang="en-US" sz="1400" dirty="0"/>
                        <a:t>App_1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Router</a:t>
                      </a:r>
                    </a:p>
                    <a:p>
                      <a:r>
                        <a:rPr lang="en-US" sz="1400" dirty="0"/>
                        <a:t>Proxy</a:t>
                      </a:r>
                      <a:endParaRPr lang="en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4243"/>
                  </a:ext>
                </a:extLst>
              </a:tr>
              <a:tr h="493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Router_Cloud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App_0</a:t>
                      </a:r>
                    </a:p>
                    <a:p>
                      <a:r>
                        <a:rPr lang="en-US" sz="1400" dirty="0"/>
                        <a:t>App_1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Router</a:t>
                      </a:r>
                    </a:p>
                    <a:p>
                      <a:r>
                        <a:rPr lang="en-US" sz="1400" dirty="0"/>
                        <a:t>Cloud</a:t>
                      </a:r>
                      <a:endParaRPr lang="en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507746"/>
                  </a:ext>
                </a:extLst>
              </a:tr>
              <a:tr h="493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Proxy_Only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App_0</a:t>
                      </a:r>
                    </a:p>
                    <a:p>
                      <a:r>
                        <a:rPr lang="en-US" sz="1400" dirty="0"/>
                        <a:t>App_1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Proxy</a:t>
                      </a:r>
                    </a:p>
                    <a:p>
                      <a:r>
                        <a:rPr lang="en-US" sz="1400" dirty="0"/>
                        <a:t>Proxy</a:t>
                      </a:r>
                      <a:endParaRPr lang="en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138493"/>
                  </a:ext>
                </a:extLst>
              </a:tr>
              <a:tr h="493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Proxy_Cloud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App_0</a:t>
                      </a:r>
                    </a:p>
                    <a:p>
                      <a:r>
                        <a:rPr lang="en-US" sz="1400" dirty="0"/>
                        <a:t>App_1</a:t>
                      </a:r>
                      <a:endParaRPr lang="en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Proxy</a:t>
                      </a:r>
                    </a:p>
                    <a:p>
                      <a:r>
                        <a:rPr lang="en-US" sz="1400" dirty="0"/>
                        <a:t>Cloud</a:t>
                      </a:r>
                      <a:endParaRPr lang="en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54960"/>
                  </a:ext>
                </a:extLst>
              </a:tr>
            </a:tbl>
          </a:graphicData>
        </a:graphic>
      </p:graphicFrame>
      <p:sp>
        <p:nvSpPr>
          <p:cNvPr id="17" name="Right Brace 16">
            <a:extLst>
              <a:ext uri="{FF2B5EF4-FFF2-40B4-BE49-F238E27FC236}">
                <a16:creationId xmlns:a16="http://schemas.microsoft.com/office/drawing/2014/main" id="{3A2986DA-4C59-526E-36D6-D26E6AC9CF41}"/>
              </a:ext>
            </a:extLst>
          </p:cNvPr>
          <p:cNvSpPr/>
          <p:nvPr/>
        </p:nvSpPr>
        <p:spPr>
          <a:xfrm>
            <a:off x="4045059" y="3200400"/>
            <a:ext cx="216975" cy="517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765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64B6-8763-B22D-B435-6B7D66EF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17919"/>
          </a:xfrm>
        </p:spPr>
        <p:txBody>
          <a:bodyPr>
            <a:noAutofit/>
          </a:bodyPr>
          <a:lstStyle/>
          <a:p>
            <a:r>
              <a:rPr lang="en-US" sz="4800" dirty="0"/>
              <a:t>Multi Applications networking energy results</a:t>
            </a:r>
            <a:endParaRPr lang="en-NL" sz="48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BCAE64E-6B11-179C-1118-5CB25968D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69587"/>
              </p:ext>
            </p:extLst>
          </p:nvPr>
        </p:nvGraphicFramePr>
        <p:xfrm>
          <a:off x="838200" y="1743740"/>
          <a:ext cx="10864131" cy="497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E882D9-C39E-E65C-8B6E-41652AEF87D4}"/>
              </a:ext>
            </a:extLst>
          </p:cNvPr>
          <p:cNvSpPr/>
          <p:nvPr/>
        </p:nvSpPr>
        <p:spPr>
          <a:xfrm>
            <a:off x="314960" y="5315004"/>
            <a:ext cx="11694160" cy="11778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offloading tasks to upper-level devices the networking energy increases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difference between energy of two apps in same device is because of starting point of App_0</a:t>
            </a:r>
          </a:p>
        </p:txBody>
      </p:sp>
    </p:spTree>
    <p:extLst>
      <p:ext uri="{BB962C8B-B14F-4D97-AF65-F5344CB8AC3E}">
        <p14:creationId xmlns:p14="http://schemas.microsoft.com/office/powerpoint/2010/main" val="378090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A232-138B-FEC3-51AF-6B2D0B1F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Multi Applications Computation energy results</a:t>
            </a:r>
            <a:endParaRPr lang="en-NL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1E2013-8477-B4E7-B563-23AE6985F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117805"/>
              </p:ext>
            </p:extLst>
          </p:nvPr>
        </p:nvGraphicFramePr>
        <p:xfrm>
          <a:off x="1158949" y="1690688"/>
          <a:ext cx="10515600" cy="50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EAFDBE-6F0F-AE77-9E98-74E64987CD3B}"/>
              </a:ext>
            </a:extLst>
          </p:cNvPr>
          <p:cNvSpPr/>
          <p:nvPr/>
        </p:nvSpPr>
        <p:spPr>
          <a:xfrm>
            <a:off x="314960" y="5304844"/>
            <a:ext cx="11694160" cy="11778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difference between energy of two apps in same device is because of starting point of App_0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running second app on cloud the energy consumption of App_1 is higher than App_0</a:t>
            </a:r>
          </a:p>
        </p:txBody>
      </p:sp>
    </p:spTree>
    <p:extLst>
      <p:ext uri="{BB962C8B-B14F-4D97-AF65-F5344CB8AC3E}">
        <p14:creationId xmlns:p14="http://schemas.microsoft.com/office/powerpoint/2010/main" val="31169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A90D-F778-0D07-7E91-5CC48563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Multi Applications Delay results</a:t>
            </a:r>
            <a:endParaRPr lang="en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7A57A9-3959-29A0-D08E-F8E2078CA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30166"/>
              </p:ext>
            </p:extLst>
          </p:nvPr>
        </p:nvGraphicFramePr>
        <p:xfrm>
          <a:off x="838200" y="1941512"/>
          <a:ext cx="10515600" cy="472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DE33B6-3500-4760-3517-311681059EF7}"/>
              </a:ext>
            </a:extLst>
          </p:cNvPr>
          <p:cNvSpPr/>
          <p:nvPr/>
        </p:nvSpPr>
        <p:spPr>
          <a:xfrm>
            <a:off x="355600" y="5487088"/>
            <a:ext cx="11694160" cy="117787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placing both apps on same devices (oversubscription) the QoS drops due to queueing</a:t>
            </a:r>
          </a:p>
        </p:txBody>
      </p:sp>
    </p:spTree>
    <p:extLst>
      <p:ext uri="{BB962C8B-B14F-4D97-AF65-F5344CB8AC3E}">
        <p14:creationId xmlns:p14="http://schemas.microsoft.com/office/powerpoint/2010/main" val="41442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FC54-FFDE-4DFB-C1DA-36DE576B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Multi Applications Total Energy Results</a:t>
            </a:r>
            <a:endParaRPr lang="en-NL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9F094E-4D51-8EA9-9D28-B011739D3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306904"/>
              </p:ext>
            </p:extLst>
          </p:nvPr>
        </p:nvGraphicFramePr>
        <p:xfrm>
          <a:off x="838200" y="1594884"/>
          <a:ext cx="10751288" cy="458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917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D63B9-B38D-128B-7907-9AC62367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8F93-9B2C-B25C-953F-0774DAAE6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designed experiments to study the effect of multi application</a:t>
            </a:r>
          </a:p>
          <a:p>
            <a:pPr lvl="1"/>
            <a:r>
              <a:rPr lang="en-US" dirty="0"/>
              <a:t>We consider both computation and networking energy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There are other possible mapping scenarios that we can consider</a:t>
            </a:r>
          </a:p>
          <a:p>
            <a:pPr lvl="1"/>
            <a:r>
              <a:rPr lang="en-US" sz="1600" dirty="0"/>
              <a:t>Consider placement of application modules</a:t>
            </a:r>
          </a:p>
          <a:p>
            <a:r>
              <a:rPr lang="en-US" dirty="0"/>
              <a:t>Calibration </a:t>
            </a:r>
          </a:p>
          <a:p>
            <a:r>
              <a:rPr lang="en-US" dirty="0"/>
              <a:t>Potential places to publish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7845D8-E018-7A03-8B3E-1C865486C050}"/>
              </a:ext>
            </a:extLst>
          </p:cNvPr>
          <p:cNvGrpSpPr/>
          <p:nvPr/>
        </p:nvGrpSpPr>
        <p:grpSpPr>
          <a:xfrm>
            <a:off x="9399847" y="3429000"/>
            <a:ext cx="1855337" cy="2412958"/>
            <a:chOff x="9587032" y="4216400"/>
            <a:chExt cx="1855337" cy="2412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9EC96C-23B5-55EB-1771-94CFF51920D8}"/>
                </a:ext>
              </a:extLst>
            </p:cNvPr>
            <p:cNvSpPr txBox="1"/>
            <p:nvPr/>
          </p:nvSpPr>
          <p:spPr>
            <a:xfrm>
              <a:off x="9858017" y="4737557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RQ2</a:t>
              </a:r>
              <a:endParaRPr lang="en-NL" b="1" dirty="0"/>
            </a:p>
          </p:txBody>
        </p:sp>
        <p:grpSp>
          <p:nvGrpSpPr>
            <p:cNvPr id="6" name="Graphic 6" descr="Presentation with checklist outline">
              <a:extLst>
                <a:ext uri="{FF2B5EF4-FFF2-40B4-BE49-F238E27FC236}">
                  <a16:creationId xmlns:a16="http://schemas.microsoft.com/office/drawing/2014/main" id="{A9CD411A-676A-4016-7164-95450F3BF0C7}"/>
                </a:ext>
              </a:extLst>
            </p:cNvPr>
            <p:cNvGrpSpPr/>
            <p:nvPr/>
          </p:nvGrpSpPr>
          <p:grpSpPr>
            <a:xfrm>
              <a:off x="9587032" y="4216400"/>
              <a:ext cx="1766767" cy="2412958"/>
              <a:chOff x="9587033" y="5112018"/>
              <a:chExt cx="1538126" cy="1517340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8566143-F297-F974-C8E5-64B937E9519A}"/>
                  </a:ext>
                </a:extLst>
              </p:cNvPr>
              <p:cNvSpPr/>
              <p:nvPr/>
            </p:nvSpPr>
            <p:spPr>
              <a:xfrm>
                <a:off x="9587033" y="5112018"/>
                <a:ext cx="1538126" cy="1517340"/>
              </a:xfrm>
              <a:custGeom>
                <a:avLst/>
                <a:gdLst>
                  <a:gd name="connsiteX0" fmla="*/ 103927 w 1538126"/>
                  <a:gd name="connsiteY0" fmla="*/ 145498 h 1517340"/>
                  <a:gd name="connsiteX1" fmla="*/ 103927 w 1538126"/>
                  <a:gd name="connsiteY1" fmla="*/ 997704 h 1517340"/>
                  <a:gd name="connsiteX2" fmla="*/ 20785 w 1538126"/>
                  <a:gd name="connsiteY2" fmla="*/ 997704 h 1517340"/>
                  <a:gd name="connsiteX3" fmla="*/ 0 w 1538126"/>
                  <a:gd name="connsiteY3" fmla="*/ 1018489 h 1517340"/>
                  <a:gd name="connsiteX4" fmla="*/ 20785 w 1538126"/>
                  <a:gd name="connsiteY4" fmla="*/ 1039275 h 1517340"/>
                  <a:gd name="connsiteX5" fmla="*/ 718887 w 1538126"/>
                  <a:gd name="connsiteY5" fmla="*/ 1039275 h 1517340"/>
                  <a:gd name="connsiteX6" fmla="*/ 349051 w 1538126"/>
                  <a:gd name="connsiteY6" fmla="*/ 1409111 h 1517340"/>
                  <a:gd name="connsiteX7" fmla="*/ 348539 w 1538126"/>
                  <a:gd name="connsiteY7" fmla="*/ 1438501 h 1517340"/>
                  <a:gd name="connsiteX8" fmla="*/ 377930 w 1538126"/>
                  <a:gd name="connsiteY8" fmla="*/ 1439013 h 1517340"/>
                  <a:gd name="connsiteX9" fmla="*/ 378441 w 1538126"/>
                  <a:gd name="connsiteY9" fmla="*/ 1438501 h 1517340"/>
                  <a:gd name="connsiteX10" fmla="*/ 747924 w 1538126"/>
                  <a:gd name="connsiteY10" fmla="*/ 1069019 h 1517340"/>
                  <a:gd name="connsiteX11" fmla="*/ 748217 w 1538126"/>
                  <a:gd name="connsiteY11" fmla="*/ 1069021 h 1517340"/>
                  <a:gd name="connsiteX12" fmla="*/ 748278 w 1538126"/>
                  <a:gd name="connsiteY12" fmla="*/ 1069164 h 1517340"/>
                  <a:gd name="connsiteX13" fmla="*/ 748278 w 1538126"/>
                  <a:gd name="connsiteY13" fmla="*/ 1496555 h 1517340"/>
                  <a:gd name="connsiteX14" fmla="*/ 769063 w 1538126"/>
                  <a:gd name="connsiteY14" fmla="*/ 1517341 h 1517340"/>
                  <a:gd name="connsiteX15" fmla="*/ 789849 w 1538126"/>
                  <a:gd name="connsiteY15" fmla="*/ 1496555 h 1517340"/>
                  <a:gd name="connsiteX16" fmla="*/ 789849 w 1538126"/>
                  <a:gd name="connsiteY16" fmla="*/ 1069164 h 1517340"/>
                  <a:gd name="connsiteX17" fmla="*/ 790059 w 1538126"/>
                  <a:gd name="connsiteY17" fmla="*/ 1068958 h 1517340"/>
                  <a:gd name="connsiteX18" fmla="*/ 790202 w 1538126"/>
                  <a:gd name="connsiteY18" fmla="*/ 1069019 h 1517340"/>
                  <a:gd name="connsiteX19" fmla="*/ 1159685 w 1538126"/>
                  <a:gd name="connsiteY19" fmla="*/ 1438501 h 1517340"/>
                  <a:gd name="connsiteX20" fmla="*/ 1189076 w 1538126"/>
                  <a:gd name="connsiteY20" fmla="*/ 1437990 h 1517340"/>
                  <a:gd name="connsiteX21" fmla="*/ 1189076 w 1538126"/>
                  <a:gd name="connsiteY21" fmla="*/ 1409111 h 1517340"/>
                  <a:gd name="connsiteX22" fmla="*/ 819239 w 1538126"/>
                  <a:gd name="connsiteY22" fmla="*/ 1039275 h 1517340"/>
                  <a:gd name="connsiteX23" fmla="*/ 1517341 w 1538126"/>
                  <a:gd name="connsiteY23" fmla="*/ 1039275 h 1517340"/>
                  <a:gd name="connsiteX24" fmla="*/ 1538126 w 1538126"/>
                  <a:gd name="connsiteY24" fmla="*/ 1018489 h 1517340"/>
                  <a:gd name="connsiteX25" fmla="*/ 1517341 w 1538126"/>
                  <a:gd name="connsiteY25" fmla="*/ 997704 h 1517340"/>
                  <a:gd name="connsiteX26" fmla="*/ 1434199 w 1538126"/>
                  <a:gd name="connsiteY26" fmla="*/ 997704 h 1517340"/>
                  <a:gd name="connsiteX27" fmla="*/ 1434199 w 1538126"/>
                  <a:gd name="connsiteY27" fmla="*/ 145498 h 1517340"/>
                  <a:gd name="connsiteX28" fmla="*/ 1517341 w 1538126"/>
                  <a:gd name="connsiteY28" fmla="*/ 145498 h 1517340"/>
                  <a:gd name="connsiteX29" fmla="*/ 1538126 w 1538126"/>
                  <a:gd name="connsiteY29" fmla="*/ 124713 h 1517340"/>
                  <a:gd name="connsiteX30" fmla="*/ 1517341 w 1538126"/>
                  <a:gd name="connsiteY30" fmla="*/ 103927 h 1517340"/>
                  <a:gd name="connsiteX31" fmla="*/ 789849 w 1538126"/>
                  <a:gd name="connsiteY31" fmla="*/ 103927 h 1517340"/>
                  <a:gd name="connsiteX32" fmla="*/ 789849 w 1538126"/>
                  <a:gd name="connsiteY32" fmla="*/ 20785 h 1517340"/>
                  <a:gd name="connsiteX33" fmla="*/ 769063 w 1538126"/>
                  <a:gd name="connsiteY33" fmla="*/ 0 h 1517340"/>
                  <a:gd name="connsiteX34" fmla="*/ 748278 w 1538126"/>
                  <a:gd name="connsiteY34" fmla="*/ 20785 h 1517340"/>
                  <a:gd name="connsiteX35" fmla="*/ 748278 w 1538126"/>
                  <a:gd name="connsiteY35" fmla="*/ 103927 h 1517340"/>
                  <a:gd name="connsiteX36" fmla="*/ 20785 w 1538126"/>
                  <a:gd name="connsiteY36" fmla="*/ 103927 h 1517340"/>
                  <a:gd name="connsiteX37" fmla="*/ 0 w 1538126"/>
                  <a:gd name="connsiteY37" fmla="*/ 124713 h 1517340"/>
                  <a:gd name="connsiteX38" fmla="*/ 20785 w 1538126"/>
                  <a:gd name="connsiteY38" fmla="*/ 145498 h 1517340"/>
                  <a:gd name="connsiteX39" fmla="*/ 145498 w 1538126"/>
                  <a:gd name="connsiteY39" fmla="*/ 145498 h 1517340"/>
                  <a:gd name="connsiteX40" fmla="*/ 1392628 w 1538126"/>
                  <a:gd name="connsiteY40" fmla="*/ 145498 h 1517340"/>
                  <a:gd name="connsiteX41" fmla="*/ 1392628 w 1538126"/>
                  <a:gd name="connsiteY41" fmla="*/ 997704 h 1517340"/>
                  <a:gd name="connsiteX42" fmla="*/ 145498 w 1538126"/>
                  <a:gd name="connsiteY42" fmla="*/ 997704 h 151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538126" h="1517340">
                    <a:moveTo>
                      <a:pt x="103927" y="145498"/>
                    </a:moveTo>
                    <a:lnTo>
                      <a:pt x="103927" y="997704"/>
                    </a:lnTo>
                    <a:lnTo>
                      <a:pt x="20785" y="997704"/>
                    </a:lnTo>
                    <a:cubicBezTo>
                      <a:pt x="9306" y="997704"/>
                      <a:pt x="0" y="1007009"/>
                      <a:pt x="0" y="1018489"/>
                    </a:cubicBezTo>
                    <a:cubicBezTo>
                      <a:pt x="0" y="1029969"/>
                      <a:pt x="9306" y="1039275"/>
                      <a:pt x="20785" y="1039275"/>
                    </a:cubicBezTo>
                    <a:lnTo>
                      <a:pt x="718887" y="1039275"/>
                    </a:lnTo>
                    <a:lnTo>
                      <a:pt x="349051" y="1409111"/>
                    </a:lnTo>
                    <a:cubicBezTo>
                      <a:pt x="340793" y="1417086"/>
                      <a:pt x="340564" y="1430243"/>
                      <a:pt x="348539" y="1438501"/>
                    </a:cubicBezTo>
                    <a:cubicBezTo>
                      <a:pt x="356515" y="1446760"/>
                      <a:pt x="369674" y="1446988"/>
                      <a:pt x="377930" y="1439013"/>
                    </a:cubicBezTo>
                    <a:cubicBezTo>
                      <a:pt x="378105" y="1438844"/>
                      <a:pt x="378273" y="1438674"/>
                      <a:pt x="378441" y="1438501"/>
                    </a:cubicBezTo>
                    <a:lnTo>
                      <a:pt x="747924" y="1069019"/>
                    </a:lnTo>
                    <a:cubicBezTo>
                      <a:pt x="748005" y="1068938"/>
                      <a:pt x="748138" y="1068940"/>
                      <a:pt x="748217" y="1069021"/>
                    </a:cubicBezTo>
                    <a:cubicBezTo>
                      <a:pt x="748255" y="1069060"/>
                      <a:pt x="748278" y="1069110"/>
                      <a:pt x="748278" y="1069164"/>
                    </a:cubicBezTo>
                    <a:lnTo>
                      <a:pt x="748278" y="1496555"/>
                    </a:lnTo>
                    <a:cubicBezTo>
                      <a:pt x="748278" y="1508035"/>
                      <a:pt x="757583" y="1517341"/>
                      <a:pt x="769063" y="1517341"/>
                    </a:cubicBezTo>
                    <a:cubicBezTo>
                      <a:pt x="780543" y="1517341"/>
                      <a:pt x="789849" y="1508035"/>
                      <a:pt x="789849" y="1496555"/>
                    </a:cubicBezTo>
                    <a:lnTo>
                      <a:pt x="789849" y="1069164"/>
                    </a:lnTo>
                    <a:cubicBezTo>
                      <a:pt x="789851" y="1069050"/>
                      <a:pt x="789944" y="1068958"/>
                      <a:pt x="790059" y="1068958"/>
                    </a:cubicBezTo>
                    <a:cubicBezTo>
                      <a:pt x="790113" y="1068960"/>
                      <a:pt x="790165" y="1068981"/>
                      <a:pt x="790202" y="1069019"/>
                    </a:cubicBezTo>
                    <a:lnTo>
                      <a:pt x="1159685" y="1438501"/>
                    </a:lnTo>
                    <a:cubicBezTo>
                      <a:pt x="1167943" y="1446477"/>
                      <a:pt x="1181100" y="1446248"/>
                      <a:pt x="1189076" y="1437990"/>
                    </a:cubicBezTo>
                    <a:cubicBezTo>
                      <a:pt x="1196856" y="1429936"/>
                      <a:pt x="1196856" y="1417165"/>
                      <a:pt x="1189076" y="1409111"/>
                    </a:cubicBezTo>
                    <a:lnTo>
                      <a:pt x="819239" y="1039275"/>
                    </a:lnTo>
                    <a:lnTo>
                      <a:pt x="1517341" y="1039275"/>
                    </a:lnTo>
                    <a:cubicBezTo>
                      <a:pt x="1528821" y="1039275"/>
                      <a:pt x="1538126" y="1029969"/>
                      <a:pt x="1538126" y="1018489"/>
                    </a:cubicBezTo>
                    <a:cubicBezTo>
                      <a:pt x="1538126" y="1007009"/>
                      <a:pt x="1528821" y="997704"/>
                      <a:pt x="1517341" y="997704"/>
                    </a:cubicBezTo>
                    <a:lnTo>
                      <a:pt x="1434199" y="997704"/>
                    </a:lnTo>
                    <a:lnTo>
                      <a:pt x="1434199" y="145498"/>
                    </a:lnTo>
                    <a:lnTo>
                      <a:pt x="1517341" y="145498"/>
                    </a:lnTo>
                    <a:cubicBezTo>
                      <a:pt x="1528821" y="145498"/>
                      <a:pt x="1538126" y="136193"/>
                      <a:pt x="1538126" y="124713"/>
                    </a:cubicBezTo>
                    <a:cubicBezTo>
                      <a:pt x="1538126" y="113233"/>
                      <a:pt x="1528821" y="103927"/>
                      <a:pt x="1517341" y="103927"/>
                    </a:cubicBezTo>
                    <a:lnTo>
                      <a:pt x="789849" y="103927"/>
                    </a:lnTo>
                    <a:lnTo>
                      <a:pt x="789849" y="20785"/>
                    </a:lnTo>
                    <a:cubicBezTo>
                      <a:pt x="789849" y="9306"/>
                      <a:pt x="780543" y="0"/>
                      <a:pt x="769063" y="0"/>
                    </a:cubicBezTo>
                    <a:cubicBezTo>
                      <a:pt x="757583" y="0"/>
                      <a:pt x="748278" y="9306"/>
                      <a:pt x="748278" y="20785"/>
                    </a:cubicBezTo>
                    <a:lnTo>
                      <a:pt x="748278" y="103927"/>
                    </a:lnTo>
                    <a:lnTo>
                      <a:pt x="20785" y="103927"/>
                    </a:lnTo>
                    <a:cubicBezTo>
                      <a:pt x="9306" y="103927"/>
                      <a:pt x="0" y="113233"/>
                      <a:pt x="0" y="124713"/>
                    </a:cubicBezTo>
                    <a:cubicBezTo>
                      <a:pt x="0" y="136193"/>
                      <a:pt x="9306" y="145498"/>
                      <a:pt x="20785" y="145498"/>
                    </a:cubicBezTo>
                    <a:close/>
                    <a:moveTo>
                      <a:pt x="145498" y="145498"/>
                    </a:moveTo>
                    <a:lnTo>
                      <a:pt x="1392628" y="145498"/>
                    </a:lnTo>
                    <a:lnTo>
                      <a:pt x="1392628" y="997704"/>
                    </a:lnTo>
                    <a:lnTo>
                      <a:pt x="145498" y="997704"/>
                    </a:lnTo>
                    <a:close/>
                  </a:path>
                </a:pathLst>
              </a:custGeom>
              <a:solidFill>
                <a:srgbClr val="0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L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05D9BC3-0B8A-3B20-2121-3881E6C0D6C3}"/>
                  </a:ext>
                </a:extLst>
              </p:cNvPr>
              <p:cNvSpPr/>
              <p:nvPr/>
            </p:nvSpPr>
            <p:spPr>
              <a:xfrm>
                <a:off x="10466114" y="5450676"/>
                <a:ext cx="278816" cy="210369"/>
              </a:xfrm>
              <a:custGeom>
                <a:avLst/>
                <a:gdLst>
                  <a:gd name="connsiteX0" fmla="*/ 97837 w 278816"/>
                  <a:gd name="connsiteY0" fmla="*/ 151589 h 210369"/>
                  <a:gd name="connsiteX1" fmla="*/ 29391 w 278816"/>
                  <a:gd name="connsiteY1" fmla="*/ 83142 h 210369"/>
                  <a:gd name="connsiteX2" fmla="*/ 0 w 278816"/>
                  <a:gd name="connsiteY2" fmla="*/ 112533 h 210369"/>
                  <a:gd name="connsiteX3" fmla="*/ 97837 w 278816"/>
                  <a:gd name="connsiteY3" fmla="*/ 210370 h 210369"/>
                  <a:gd name="connsiteX4" fmla="*/ 278817 w 278816"/>
                  <a:gd name="connsiteY4" fmla="*/ 29391 h 210369"/>
                  <a:gd name="connsiteX5" fmla="*/ 249426 w 278816"/>
                  <a:gd name="connsiteY5" fmla="*/ 0 h 210369"/>
                  <a:gd name="connsiteX6" fmla="*/ 97837 w 278816"/>
                  <a:gd name="connsiteY6" fmla="*/ 151589 h 21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816" h="210369">
                    <a:moveTo>
                      <a:pt x="97837" y="151589"/>
                    </a:moveTo>
                    <a:lnTo>
                      <a:pt x="29391" y="83142"/>
                    </a:lnTo>
                    <a:lnTo>
                      <a:pt x="0" y="112533"/>
                    </a:lnTo>
                    <a:lnTo>
                      <a:pt x="97837" y="210370"/>
                    </a:lnTo>
                    <a:lnTo>
                      <a:pt x="278817" y="29391"/>
                    </a:lnTo>
                    <a:lnTo>
                      <a:pt x="249426" y="0"/>
                    </a:lnTo>
                    <a:lnTo>
                      <a:pt x="97837" y="151589"/>
                    </a:lnTo>
                    <a:close/>
                  </a:path>
                </a:pathLst>
              </a:custGeom>
              <a:solidFill>
                <a:srgbClr val="0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L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FB2EA6-67E2-AB11-303A-EB3C276C753D}"/>
                </a:ext>
              </a:extLst>
            </p:cNvPr>
            <p:cNvSpPr txBox="1"/>
            <p:nvPr/>
          </p:nvSpPr>
          <p:spPr>
            <a:xfrm>
              <a:off x="9858017" y="5272593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RQ3</a:t>
              </a:r>
              <a:endParaRPr lang="en-NL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B4560E-EF10-250F-5B73-39CB355F7F98}"/>
                </a:ext>
              </a:extLst>
            </p:cNvPr>
            <p:cNvSpPr txBox="1"/>
            <p:nvPr/>
          </p:nvSpPr>
          <p:spPr>
            <a:xfrm>
              <a:off x="10543467" y="5197882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5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4A25-458A-DBCD-80CC-A73E8405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70" y="167569"/>
            <a:ext cx="10515600" cy="1325563"/>
          </a:xfrm>
        </p:spPr>
        <p:txBody>
          <a:bodyPr/>
          <a:lstStyle/>
          <a:p>
            <a:r>
              <a:rPr lang="en-US" dirty="0">
                <a:latin typeface="Aharoni"/>
                <a:cs typeface="Angsana New"/>
              </a:rPr>
              <a:t>Energy Calculation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DD12E2-DA95-1837-2333-640D971BE3C3}"/>
              </a:ext>
            </a:extLst>
          </p:cNvPr>
          <p:cNvCxnSpPr/>
          <p:nvPr/>
        </p:nvCxnSpPr>
        <p:spPr>
          <a:xfrm flipV="1">
            <a:off x="897467" y="3782719"/>
            <a:ext cx="5618103" cy="26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4D0008-708F-5686-DDA2-963EA3A8E7F1}"/>
              </a:ext>
            </a:extLst>
          </p:cNvPr>
          <p:cNvGrpSpPr/>
          <p:nvPr/>
        </p:nvGrpSpPr>
        <p:grpSpPr>
          <a:xfrm>
            <a:off x="896056" y="2507074"/>
            <a:ext cx="787870" cy="1249185"/>
            <a:chOff x="905463" y="2582333"/>
            <a:chExt cx="787870" cy="12491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5599E53-A118-EDD3-906F-4884ADD36CD7}"/>
                </a:ext>
              </a:extLst>
            </p:cNvPr>
            <p:cNvCxnSpPr/>
            <p:nvPr/>
          </p:nvCxnSpPr>
          <p:spPr>
            <a:xfrm>
              <a:off x="1294342" y="2898304"/>
              <a:ext cx="20697" cy="93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73C7AF-E64A-5554-4CBA-81B3FAE17218}"/>
                </a:ext>
              </a:extLst>
            </p:cNvPr>
            <p:cNvSpPr txBox="1"/>
            <p:nvPr/>
          </p:nvSpPr>
          <p:spPr>
            <a:xfrm>
              <a:off x="905463" y="2582333"/>
              <a:ext cx="78787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event</a:t>
              </a:r>
              <a:r>
                <a:rPr lang="en-US" sz="1400" baseline="-25000" dirty="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BAD69-291C-94F1-B9F0-DEFE7532089B}"/>
              </a:ext>
            </a:extLst>
          </p:cNvPr>
          <p:cNvGrpSpPr/>
          <p:nvPr/>
        </p:nvGrpSpPr>
        <p:grpSpPr>
          <a:xfrm>
            <a:off x="1987315" y="2507074"/>
            <a:ext cx="787870" cy="1249185"/>
            <a:chOff x="905463" y="2582333"/>
            <a:chExt cx="787870" cy="12491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B7A663-DDEF-E6A5-0120-D2AA32B84672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42" y="2898304"/>
              <a:ext cx="20697" cy="93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0CBA0-E149-5AC9-5B4B-D92AF263DCE4}"/>
                </a:ext>
              </a:extLst>
            </p:cNvPr>
            <p:cNvSpPr txBox="1"/>
            <p:nvPr/>
          </p:nvSpPr>
          <p:spPr>
            <a:xfrm>
              <a:off x="905463" y="2582333"/>
              <a:ext cx="78787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event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931863-1DE6-586C-02C3-52CB71F29BD1}"/>
              </a:ext>
            </a:extLst>
          </p:cNvPr>
          <p:cNvGrpSpPr/>
          <p:nvPr/>
        </p:nvGrpSpPr>
        <p:grpSpPr>
          <a:xfrm>
            <a:off x="2777537" y="2507074"/>
            <a:ext cx="787870" cy="1249185"/>
            <a:chOff x="905463" y="2582333"/>
            <a:chExt cx="787870" cy="12491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398A5C-71BD-8F35-9B14-81B120F9E3DE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42" y="2898304"/>
              <a:ext cx="20697" cy="93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D2252D-C6B3-E7D8-D61A-33D7B6FB00CF}"/>
                </a:ext>
              </a:extLst>
            </p:cNvPr>
            <p:cNvSpPr txBox="1"/>
            <p:nvPr/>
          </p:nvSpPr>
          <p:spPr>
            <a:xfrm>
              <a:off x="905463" y="2582333"/>
              <a:ext cx="78787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event</a:t>
              </a:r>
              <a:r>
                <a:rPr lang="en-US" sz="1400" baseline="-25000" dirty="0"/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83E33C-3332-5400-6E7C-25E731749B00}"/>
              </a:ext>
            </a:extLst>
          </p:cNvPr>
          <p:cNvGrpSpPr/>
          <p:nvPr/>
        </p:nvGrpSpPr>
        <p:grpSpPr>
          <a:xfrm>
            <a:off x="4611981" y="2488258"/>
            <a:ext cx="787870" cy="1249185"/>
            <a:chOff x="905463" y="2582333"/>
            <a:chExt cx="787870" cy="12491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1FDA5D-8C2A-DA27-F47A-D2A631904FA7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42" y="2898304"/>
              <a:ext cx="20697" cy="93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03C11D-5246-E81F-1E37-DF699B6EE025}"/>
                </a:ext>
              </a:extLst>
            </p:cNvPr>
            <p:cNvSpPr txBox="1"/>
            <p:nvPr/>
          </p:nvSpPr>
          <p:spPr>
            <a:xfrm>
              <a:off x="905463" y="2582333"/>
              <a:ext cx="78787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event</a:t>
              </a:r>
              <a:r>
                <a:rPr lang="en-US" sz="1400" baseline="-25000" dirty="0"/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4398A8-1C7A-5066-46B9-B347C09CFA46}"/>
              </a:ext>
            </a:extLst>
          </p:cNvPr>
          <p:cNvGrpSpPr/>
          <p:nvPr/>
        </p:nvGrpSpPr>
        <p:grpSpPr>
          <a:xfrm>
            <a:off x="5505685" y="2488258"/>
            <a:ext cx="787870" cy="1249185"/>
            <a:chOff x="905463" y="2582333"/>
            <a:chExt cx="787870" cy="124918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2F0077-0DFC-E738-FCE1-F76A2D3DA33B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42" y="2898304"/>
              <a:ext cx="20697" cy="93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5CFD2-6D1F-1AB9-A100-85ACBD8547DC}"/>
                </a:ext>
              </a:extLst>
            </p:cNvPr>
            <p:cNvSpPr txBox="1"/>
            <p:nvPr/>
          </p:nvSpPr>
          <p:spPr>
            <a:xfrm>
              <a:off x="905463" y="2582333"/>
              <a:ext cx="78787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event</a:t>
              </a:r>
              <a:r>
                <a:rPr lang="en-US" sz="1400" baseline="-25000" dirty="0"/>
                <a:t>5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0CD55B-EA86-30D8-BABD-9C8D5D0311ED}"/>
              </a:ext>
            </a:extLst>
          </p:cNvPr>
          <p:cNvSpPr txBox="1"/>
          <p:nvPr/>
        </p:nvSpPr>
        <p:spPr>
          <a:xfrm>
            <a:off x="1611446" y="4101812"/>
            <a:ext cx="36735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E</a:t>
            </a:r>
            <a:r>
              <a:rPr lang="en-US" sz="105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AF8DD2-EB9D-58E8-51F0-6D0210DB0200}"/>
              </a:ext>
            </a:extLst>
          </p:cNvPr>
          <p:cNvSpPr txBox="1"/>
          <p:nvPr/>
        </p:nvSpPr>
        <p:spPr>
          <a:xfrm>
            <a:off x="2680883" y="4141091"/>
            <a:ext cx="52446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E</a:t>
            </a:r>
            <a:r>
              <a:rPr lang="en-US" sz="1050" baseline="-25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311DA7-C26B-DCF3-D729-9D80AE096F08}"/>
              </a:ext>
            </a:extLst>
          </p:cNvPr>
          <p:cNvSpPr txBox="1"/>
          <p:nvPr/>
        </p:nvSpPr>
        <p:spPr>
          <a:xfrm>
            <a:off x="3986963" y="4164659"/>
            <a:ext cx="52446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E</a:t>
            </a:r>
            <a:r>
              <a:rPr lang="en-US" sz="1100" baseline="-250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8101D-C0A8-E42A-A324-9600267419DD}"/>
              </a:ext>
            </a:extLst>
          </p:cNvPr>
          <p:cNvSpPr txBox="1"/>
          <p:nvPr/>
        </p:nvSpPr>
        <p:spPr>
          <a:xfrm>
            <a:off x="5307102" y="4164658"/>
            <a:ext cx="52446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E</a:t>
            </a:r>
            <a:r>
              <a:rPr lang="en-US" sz="1100" baseline="-25000" dirty="0"/>
              <a:t>4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AD10933A-873E-FC75-F67F-C03DC22123D2}"/>
              </a:ext>
            </a:extLst>
          </p:cNvPr>
          <p:cNvSpPr/>
          <p:nvPr/>
        </p:nvSpPr>
        <p:spPr>
          <a:xfrm rot="16200000">
            <a:off x="1707445" y="3429001"/>
            <a:ext cx="235183" cy="1128886"/>
          </a:xfrm>
          <a:prstGeom prst="leftBrac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C31641-1695-7EEE-3835-FB40D90DCBCE}"/>
              </a:ext>
            </a:extLst>
          </p:cNvPr>
          <p:cNvSpPr/>
          <p:nvPr/>
        </p:nvSpPr>
        <p:spPr>
          <a:xfrm rot="16200000">
            <a:off x="2699926" y="3593631"/>
            <a:ext cx="244591" cy="827848"/>
          </a:xfrm>
          <a:prstGeom prst="leftBrac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B7B3C8D4-54CE-5A83-599D-C7843B40CB86}"/>
              </a:ext>
            </a:extLst>
          </p:cNvPr>
          <p:cNvSpPr/>
          <p:nvPr/>
        </p:nvSpPr>
        <p:spPr>
          <a:xfrm rot="16200000">
            <a:off x="5291666" y="3560703"/>
            <a:ext cx="319851" cy="893702"/>
          </a:xfrm>
          <a:prstGeom prst="leftBrac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85D548DC-4FC0-3382-6CAC-E5B86DD81AF9}"/>
              </a:ext>
            </a:extLst>
          </p:cNvPr>
          <p:cNvSpPr/>
          <p:nvPr/>
        </p:nvSpPr>
        <p:spPr>
          <a:xfrm rot="16200000">
            <a:off x="3974628" y="3146778"/>
            <a:ext cx="291626" cy="1749777"/>
          </a:xfrm>
          <a:prstGeom prst="leftBrac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7AF761-9FC0-9879-097E-2C6B9E6EBDA2}"/>
              </a:ext>
            </a:extLst>
          </p:cNvPr>
          <p:cNvGrpSpPr/>
          <p:nvPr/>
        </p:nvGrpSpPr>
        <p:grpSpPr>
          <a:xfrm>
            <a:off x="8003597" y="1898932"/>
            <a:ext cx="2699183" cy="2315740"/>
            <a:chOff x="6895483" y="3263006"/>
            <a:chExt cx="4008735" cy="335055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6CC0A4D-1A2F-7636-1073-D9DB96C74506}"/>
                </a:ext>
              </a:extLst>
            </p:cNvPr>
            <p:cNvSpPr/>
            <p:nvPr/>
          </p:nvSpPr>
          <p:spPr>
            <a:xfrm>
              <a:off x="6895483" y="3263006"/>
              <a:ext cx="3966899" cy="3350556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Device(Cloud)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53ECCF-43E6-55C1-E0FD-1D7A8F2C066E}"/>
                </a:ext>
              </a:extLst>
            </p:cNvPr>
            <p:cNvSpPr/>
            <p:nvPr/>
          </p:nvSpPr>
          <p:spPr>
            <a:xfrm>
              <a:off x="7196604" y="3700369"/>
              <a:ext cx="3377606" cy="2420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Host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B7E7954-BFFE-D10B-71F9-4BEA7DC9B61A}"/>
                </a:ext>
              </a:extLst>
            </p:cNvPr>
            <p:cNvSpPr/>
            <p:nvPr/>
          </p:nvSpPr>
          <p:spPr>
            <a:xfrm>
              <a:off x="7342602" y="3966510"/>
              <a:ext cx="960583" cy="18957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VM1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7367133-FACC-4C04-46BA-46FEB64845AD}"/>
                </a:ext>
              </a:extLst>
            </p:cNvPr>
            <p:cNvSpPr/>
            <p:nvPr/>
          </p:nvSpPr>
          <p:spPr>
            <a:xfrm>
              <a:off x="8415242" y="3966508"/>
              <a:ext cx="1011837" cy="18957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VM2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747075-EEFD-5004-84A5-93851BE1D175}"/>
                </a:ext>
              </a:extLst>
            </p:cNvPr>
            <p:cNvSpPr txBox="1"/>
            <p:nvPr/>
          </p:nvSpPr>
          <p:spPr>
            <a:xfrm>
              <a:off x="9659619" y="4640580"/>
              <a:ext cx="12445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/>
                <a:t>…...</a:t>
              </a:r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6F32C82-E2F6-AF59-4E18-EDAA2C67EA22}"/>
              </a:ext>
            </a:extLst>
          </p:cNvPr>
          <p:cNvSpPr txBox="1"/>
          <p:nvPr/>
        </p:nvSpPr>
        <p:spPr>
          <a:xfrm>
            <a:off x="6408796" y="3374907"/>
            <a:ext cx="811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Time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099BD7-75F3-AE54-7F75-86F59A1C92F8}"/>
              </a:ext>
            </a:extLst>
          </p:cNvPr>
          <p:cNvGrpSpPr/>
          <p:nvPr/>
        </p:nvGrpSpPr>
        <p:grpSpPr>
          <a:xfrm>
            <a:off x="953911" y="1902647"/>
            <a:ext cx="5511329" cy="369332"/>
            <a:chOff x="1104430" y="5110574"/>
            <a:chExt cx="5511329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BF24F1-11F1-EC2A-AA5F-AC27223D2FE4}"/>
                </a:ext>
              </a:extLst>
            </p:cNvPr>
            <p:cNvSpPr txBox="1"/>
            <p:nvPr/>
          </p:nvSpPr>
          <p:spPr>
            <a:xfrm>
              <a:off x="1368777" y="5110574"/>
              <a:ext cx="5246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State of device do not change between events</a:t>
              </a:r>
            </a:p>
          </p:txBody>
        </p:sp>
        <p:pic>
          <p:nvPicPr>
            <p:cNvPr id="48" name="Graphic 48" descr="Warning outline">
              <a:extLst>
                <a:ext uri="{FF2B5EF4-FFF2-40B4-BE49-F238E27FC236}">
                  <a16:creationId xmlns:a16="http://schemas.microsoft.com/office/drawing/2014/main" id="{B3C18BBE-0BC4-C292-645A-8155481E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4430" y="5135504"/>
              <a:ext cx="293512" cy="302919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59AC0B7-8056-634B-DEEC-11B48B335781}"/>
              </a:ext>
            </a:extLst>
          </p:cNvPr>
          <p:cNvSpPr txBox="1"/>
          <p:nvPr/>
        </p:nvSpPr>
        <p:spPr>
          <a:xfrm>
            <a:off x="6300610" y="4873037"/>
            <a:ext cx="4151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Device Energy = E</a:t>
            </a:r>
            <a:r>
              <a:rPr lang="en-US" baseline="-25000" dirty="0"/>
              <a:t>1</a:t>
            </a:r>
            <a:r>
              <a:rPr lang="en-US" dirty="0"/>
              <a:t>+E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/>
              <a:t>+ E</a:t>
            </a:r>
            <a:r>
              <a:rPr lang="en-US" baseline="-25000" dirty="0"/>
              <a:t>4</a:t>
            </a:r>
            <a:r>
              <a:rPr lang="en-US" dirty="0"/>
              <a:t>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966F6C-58A6-AB28-B2ED-CE933AC5E9A7}"/>
              </a:ext>
            </a:extLst>
          </p:cNvPr>
          <p:cNvSpPr txBox="1"/>
          <p:nvPr/>
        </p:nvSpPr>
        <p:spPr>
          <a:xfrm>
            <a:off x="6300610" y="5522148"/>
            <a:ext cx="4151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Application Energy = E</a:t>
            </a:r>
            <a:r>
              <a:rPr lang="en-US" baseline="-25000" dirty="0"/>
              <a:t>1</a:t>
            </a:r>
            <a:r>
              <a:rPr lang="en-US" dirty="0"/>
              <a:t>+E</a:t>
            </a:r>
            <a:r>
              <a:rPr lang="en-US" baseline="-25000" dirty="0"/>
              <a:t>2</a:t>
            </a:r>
            <a:r>
              <a:rPr lang="en-US" dirty="0"/>
              <a:t>+E</a:t>
            </a:r>
            <a:r>
              <a:rPr lang="en-US" baseline="-25000" dirty="0"/>
              <a:t>4</a:t>
            </a:r>
            <a:r>
              <a:rPr lang="en-US" dirty="0"/>
              <a:t>+ ...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BCF0FE-3197-3F3C-5311-7AAA4845FC19}"/>
              </a:ext>
            </a:extLst>
          </p:cNvPr>
          <p:cNvSpPr txBox="1"/>
          <p:nvPr/>
        </p:nvSpPr>
        <p:spPr>
          <a:xfrm>
            <a:off x="3710324" y="2874883"/>
            <a:ext cx="98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Idle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C4F89D-A7BB-9785-1732-4C87A128338C}"/>
              </a:ext>
            </a:extLst>
          </p:cNvPr>
          <p:cNvSpPr txBox="1"/>
          <p:nvPr/>
        </p:nvSpPr>
        <p:spPr>
          <a:xfrm>
            <a:off x="1554574" y="2920563"/>
            <a:ext cx="646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Task1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7656F-570E-B1F8-A35B-EBD96C748E1D}"/>
              </a:ext>
            </a:extLst>
          </p:cNvPr>
          <p:cNvSpPr txBox="1"/>
          <p:nvPr/>
        </p:nvSpPr>
        <p:spPr>
          <a:xfrm>
            <a:off x="2496963" y="2828332"/>
            <a:ext cx="6467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Task</a:t>
            </a:r>
            <a:r>
              <a:rPr lang="en-US" sz="1200" baseline="-25000" dirty="0"/>
              <a:t>1</a:t>
            </a:r>
          </a:p>
          <a:p>
            <a:r>
              <a:rPr lang="en-US" sz="1200" dirty="0"/>
              <a:t>Task</a:t>
            </a:r>
            <a:r>
              <a:rPr lang="en-US" sz="1200" baseline="-25000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B0360F-522E-47F5-3EC2-D184F09790BB}"/>
              </a:ext>
            </a:extLst>
          </p:cNvPr>
          <p:cNvSpPr txBox="1"/>
          <p:nvPr/>
        </p:nvSpPr>
        <p:spPr>
          <a:xfrm>
            <a:off x="5137245" y="2878084"/>
            <a:ext cx="646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Task</a:t>
            </a:r>
            <a:r>
              <a:rPr lang="en-US" sz="1200" baseline="-25000" dirty="0"/>
              <a:t>3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031183E3-47EA-DE12-7C29-38CDB133AC93}"/>
              </a:ext>
            </a:extLst>
          </p:cNvPr>
          <p:cNvGraphicFramePr>
            <a:graphicFrameLocks noGrp="1"/>
          </p:cNvGraphicFramePr>
          <p:nvPr/>
        </p:nvGraphicFramePr>
        <p:xfrm>
          <a:off x="1883274" y="4605017"/>
          <a:ext cx="188848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494">
                  <a:extLst>
                    <a:ext uri="{9D8B030D-6E8A-4147-A177-3AD203B41FA5}">
                      <a16:colId xmlns:a16="http://schemas.microsoft.com/office/drawing/2014/main" val="3552501289"/>
                    </a:ext>
                  </a:extLst>
                </a:gridCol>
                <a:gridCol w="629494">
                  <a:extLst>
                    <a:ext uri="{9D8B030D-6E8A-4147-A177-3AD203B41FA5}">
                      <a16:colId xmlns:a16="http://schemas.microsoft.com/office/drawing/2014/main" val="1360558992"/>
                    </a:ext>
                  </a:extLst>
                </a:gridCol>
                <a:gridCol w="629494">
                  <a:extLst>
                    <a:ext uri="{9D8B030D-6E8A-4147-A177-3AD203B41FA5}">
                      <a16:colId xmlns:a16="http://schemas.microsoft.com/office/drawing/2014/main" val="1004545562"/>
                    </a:ext>
                  </a:extLst>
                </a:gridCol>
              </a:tblGrid>
              <a:tr h="270584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  <a:r>
                        <a:rPr lang="en-US" sz="1100" baseline="-25000" dirty="0"/>
                        <a:t>Task1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dirty="0"/>
                        <a:t>E</a:t>
                      </a:r>
                      <a:r>
                        <a:rPr lang="en-US" sz="1100" baseline="-25000" dirty="0"/>
                        <a:t>2</a:t>
                      </a:r>
                      <a:r>
                        <a:rPr lang="en-US" sz="1100" dirty="0"/>
                        <a:t>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  <a:r>
                        <a:rPr lang="en-US" sz="1100" baseline="-25000" dirty="0"/>
                        <a:t>Task2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dirty="0"/>
                        <a:t>E</a:t>
                      </a:r>
                      <a:r>
                        <a:rPr lang="en-US" sz="1100" baseline="-25000" dirty="0"/>
                        <a:t>2</a:t>
                      </a:r>
                      <a:r>
                        <a:rPr lang="en-US" sz="1100" dirty="0"/>
                        <a:t>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  <a:r>
                        <a:rPr lang="en-US" sz="1100" baseline="-25000" dirty="0"/>
                        <a:t>Task3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88228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444FFE-89A0-9BB2-9AAE-CFFC0EAEA3C2}"/>
              </a:ext>
            </a:extLst>
          </p:cNvPr>
          <p:cNvCxnSpPr/>
          <p:nvPr/>
        </p:nvCxnSpPr>
        <p:spPr>
          <a:xfrm flipH="1">
            <a:off x="1907311" y="3876087"/>
            <a:ext cx="513777" cy="69221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593D56-8FB6-6E57-B962-43DB7BB4CA8F}"/>
              </a:ext>
            </a:extLst>
          </p:cNvPr>
          <p:cNvCxnSpPr>
            <a:cxnSpLocks/>
          </p:cNvCxnSpPr>
          <p:nvPr/>
        </p:nvCxnSpPr>
        <p:spPr>
          <a:xfrm>
            <a:off x="3205008" y="3819643"/>
            <a:ext cx="555077" cy="74865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B9553AD-077F-9276-7BA9-03BBEB1FAB25}"/>
              </a:ext>
            </a:extLst>
          </p:cNvPr>
          <p:cNvSpPr txBox="1"/>
          <p:nvPr/>
        </p:nvSpPr>
        <p:spPr>
          <a:xfrm>
            <a:off x="1257270" y="5215777"/>
            <a:ext cx="26898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Task</a:t>
            </a:r>
            <a:r>
              <a:rPr lang="en-US" sz="1400" baseline="-25000" dirty="0"/>
              <a:t>1</a:t>
            </a:r>
            <a:r>
              <a:rPr lang="en-US" sz="1400" dirty="0"/>
              <a:t> Energy = E</a:t>
            </a:r>
            <a:r>
              <a:rPr lang="en-US" sz="1400" baseline="-25000" dirty="0"/>
              <a:t>1</a:t>
            </a:r>
            <a:r>
              <a:rPr lang="en-US" sz="1400" dirty="0"/>
              <a:t>+E</a:t>
            </a:r>
            <a:r>
              <a:rPr lang="en-US" sz="1400" baseline="-25000" dirty="0"/>
              <a:t>2</a:t>
            </a:r>
            <a:r>
              <a:rPr lang="en-US" sz="1400" dirty="0"/>
              <a:t>/2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AB2291-8965-3CF1-FE17-E01D23D6EB80}"/>
              </a:ext>
            </a:extLst>
          </p:cNvPr>
          <p:cNvSpPr txBox="1"/>
          <p:nvPr/>
        </p:nvSpPr>
        <p:spPr>
          <a:xfrm>
            <a:off x="1257270" y="5522148"/>
            <a:ext cx="26898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Task</a:t>
            </a:r>
            <a:r>
              <a:rPr lang="en-US" sz="1400" baseline="-25000" dirty="0"/>
              <a:t>2</a:t>
            </a:r>
            <a:r>
              <a:rPr lang="en-US" sz="1400" dirty="0"/>
              <a:t> Energy = E</a:t>
            </a:r>
            <a:r>
              <a:rPr lang="en-US" sz="1400" baseline="-25000" dirty="0"/>
              <a:t>2</a:t>
            </a:r>
            <a:r>
              <a:rPr lang="en-US" sz="1400" dirty="0"/>
              <a:t>/2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461A99-3BCA-D7B0-8B2B-EF453D6DC008}"/>
              </a:ext>
            </a:extLst>
          </p:cNvPr>
          <p:cNvSpPr txBox="1"/>
          <p:nvPr/>
        </p:nvSpPr>
        <p:spPr>
          <a:xfrm>
            <a:off x="1257270" y="5797096"/>
            <a:ext cx="26898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Task</a:t>
            </a:r>
            <a:r>
              <a:rPr lang="en-US" sz="1400" baseline="-25000" dirty="0"/>
              <a:t>3</a:t>
            </a:r>
            <a:r>
              <a:rPr lang="en-US" sz="1400" dirty="0"/>
              <a:t> Energy = E</a:t>
            </a:r>
            <a:r>
              <a:rPr lang="en-US" sz="1400" baseline="-25000" dirty="0"/>
              <a:t>4</a:t>
            </a:r>
            <a:endParaRPr lang="en-US" sz="14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63A028E-601D-A92B-873F-CAA5F6D77C0B}"/>
              </a:ext>
            </a:extLst>
          </p:cNvPr>
          <p:cNvCxnSpPr/>
          <p:nvPr/>
        </p:nvCxnSpPr>
        <p:spPr>
          <a:xfrm flipV="1">
            <a:off x="1349604" y="3556262"/>
            <a:ext cx="985101" cy="12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3115855-7CAE-B5C7-DBF8-DC504C7917F9}"/>
              </a:ext>
            </a:extLst>
          </p:cNvPr>
          <p:cNvSpPr txBox="1"/>
          <p:nvPr/>
        </p:nvSpPr>
        <p:spPr>
          <a:xfrm>
            <a:off x="1642869" y="3371235"/>
            <a:ext cx="36735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Δt</a:t>
            </a:r>
            <a:r>
              <a:rPr lang="en-US" sz="1050" baseline="-25000" dirty="0"/>
              <a:t>1</a:t>
            </a:r>
            <a:endParaRPr lang="en-US" sz="1050" dirty="0"/>
          </a:p>
          <a:p>
            <a:r>
              <a:rPr lang="en-US" sz="1050" dirty="0"/>
              <a:t>P</a:t>
            </a:r>
            <a:r>
              <a:rPr lang="en-US" sz="1050" baseline="-25000" dirty="0"/>
              <a:t>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27D5E39-C4F1-0CF4-4444-7F3C9A1E82D4}"/>
              </a:ext>
            </a:extLst>
          </p:cNvPr>
          <p:cNvCxnSpPr>
            <a:cxnSpLocks/>
          </p:cNvCxnSpPr>
          <p:nvPr/>
        </p:nvCxnSpPr>
        <p:spPr>
          <a:xfrm flipV="1">
            <a:off x="2378696" y="3619106"/>
            <a:ext cx="788709" cy="12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FE470EC-070E-EF97-5485-8687B6AB9A42}"/>
              </a:ext>
            </a:extLst>
          </p:cNvPr>
          <p:cNvSpPr txBox="1"/>
          <p:nvPr/>
        </p:nvSpPr>
        <p:spPr>
          <a:xfrm>
            <a:off x="2641605" y="3379091"/>
            <a:ext cx="52446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Δt</a:t>
            </a:r>
            <a:r>
              <a:rPr lang="en-US" sz="1050" baseline="-25000" dirty="0"/>
              <a:t>2</a:t>
            </a:r>
            <a:endParaRPr lang="en-US" sz="1050" dirty="0"/>
          </a:p>
          <a:p>
            <a:r>
              <a:rPr lang="en-US" sz="1050" dirty="0"/>
              <a:t>P</a:t>
            </a:r>
            <a:r>
              <a:rPr lang="en-US" sz="1050" baseline="-25000" dirty="0"/>
              <a:t>2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082ACD-4803-D183-FE0A-71478C5F0B4C}"/>
              </a:ext>
            </a:extLst>
          </p:cNvPr>
          <p:cNvCxnSpPr>
            <a:cxnSpLocks/>
          </p:cNvCxnSpPr>
          <p:nvPr/>
        </p:nvCxnSpPr>
        <p:spPr>
          <a:xfrm flipV="1">
            <a:off x="3234965" y="3634817"/>
            <a:ext cx="1692109" cy="4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990A156-DEE6-E6E2-0D32-25ADC692B872}"/>
              </a:ext>
            </a:extLst>
          </p:cNvPr>
          <p:cNvSpPr txBox="1"/>
          <p:nvPr/>
        </p:nvSpPr>
        <p:spPr>
          <a:xfrm>
            <a:off x="3945646" y="3379091"/>
            <a:ext cx="52446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Δt</a:t>
            </a:r>
            <a:r>
              <a:rPr lang="en-US" sz="1050" baseline="-25000" dirty="0"/>
              <a:t>3</a:t>
            </a:r>
            <a:endParaRPr lang="en-US" sz="1050" dirty="0"/>
          </a:p>
          <a:p>
            <a:r>
              <a:rPr lang="en-US" sz="1050" dirty="0"/>
              <a:t>P</a:t>
            </a:r>
            <a:r>
              <a:rPr lang="en-US" sz="1050" baseline="-25000" dirty="0"/>
              <a:t>3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0B2DD8B-D944-C13B-505B-B11AB48DB499}"/>
              </a:ext>
            </a:extLst>
          </p:cNvPr>
          <p:cNvCxnSpPr>
            <a:cxnSpLocks/>
          </p:cNvCxnSpPr>
          <p:nvPr/>
        </p:nvCxnSpPr>
        <p:spPr>
          <a:xfrm flipV="1">
            <a:off x="5065336" y="3634817"/>
            <a:ext cx="788709" cy="12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2522CFC-3EBD-8812-2C06-5FF08F1CDE1F}"/>
              </a:ext>
            </a:extLst>
          </p:cNvPr>
          <p:cNvSpPr txBox="1"/>
          <p:nvPr/>
        </p:nvSpPr>
        <p:spPr>
          <a:xfrm>
            <a:off x="5328245" y="3394802"/>
            <a:ext cx="52446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Δt</a:t>
            </a:r>
            <a:r>
              <a:rPr lang="en-US" sz="1050" baseline="-25000" dirty="0"/>
              <a:t>4</a:t>
            </a:r>
            <a:endParaRPr lang="en-US" sz="1050" dirty="0"/>
          </a:p>
          <a:p>
            <a:r>
              <a:rPr lang="en-US" sz="1050" dirty="0"/>
              <a:t>P</a:t>
            </a:r>
            <a:r>
              <a:rPr lang="en-US" sz="105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67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2AD4-7746-FCB4-143D-61926C77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795"/>
          </a:xfrm>
        </p:spPr>
        <p:txBody>
          <a:bodyPr>
            <a:normAutofit/>
          </a:bodyPr>
          <a:lstStyle/>
          <a:p>
            <a:r>
              <a:rPr lang="en-US" sz="3600" dirty="0"/>
              <a:t>Flow-based model for Shared equipment</a:t>
            </a:r>
            <a:endParaRPr lang="en-NL" sz="3600" dirty="0"/>
          </a:p>
        </p:txBody>
      </p:sp>
      <p:pic>
        <p:nvPicPr>
          <p:cNvPr id="4" name="Picture 3" descr="A diagram of a power consumption trend&#10;&#10;Description automatically generated">
            <a:extLst>
              <a:ext uri="{FF2B5EF4-FFF2-40B4-BE49-F238E27FC236}">
                <a16:creationId xmlns:a16="http://schemas.microsoft.com/office/drawing/2014/main" id="{3399ADAC-F24E-BE8B-484B-B2458A277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58" y="2483237"/>
            <a:ext cx="4606027" cy="3731662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635DFB-05CE-F089-5D77-615B3EDD7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1" y="1699780"/>
            <a:ext cx="4140413" cy="692186"/>
          </a:xfrm>
          <a:prstGeom prst="rect">
            <a:avLst/>
          </a:prstGeom>
        </p:spPr>
      </p:pic>
      <p:pic>
        <p:nvPicPr>
          <p:cNvPr id="7" name="Picture 6" descr="A diagram of energy consumption&#10;&#10;Description automatically generated">
            <a:extLst>
              <a:ext uri="{FF2B5EF4-FFF2-40B4-BE49-F238E27FC236}">
                <a16:creationId xmlns:a16="http://schemas.microsoft.com/office/drawing/2014/main" id="{C3B471E9-E0B9-1A9B-74A0-EFFD41CE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18" y="1084413"/>
            <a:ext cx="4228983" cy="4440432"/>
          </a:xfrm>
          <a:prstGeom prst="rect">
            <a:avLst/>
          </a:prstGeom>
        </p:spPr>
      </p:pic>
      <p:pic>
        <p:nvPicPr>
          <p:cNvPr id="9" name="Picture 8" descr="A close-up of a smiley face&#10;&#10;Description automatically generated">
            <a:extLst>
              <a:ext uri="{FF2B5EF4-FFF2-40B4-BE49-F238E27FC236}">
                <a16:creationId xmlns:a16="http://schemas.microsoft.com/office/drawing/2014/main" id="{8B4819A1-8FA0-7CB4-D366-8E00BB51F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07" y="5442105"/>
            <a:ext cx="5183371" cy="772794"/>
          </a:xfrm>
          <a:prstGeom prst="rect">
            <a:avLst/>
          </a:prstGeom>
        </p:spPr>
      </p:pic>
      <p:pic>
        <p:nvPicPr>
          <p:cNvPr id="11" name="Picture 10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D6787F77-AAAF-3A2E-6402-0A2255A2B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231" y="6085205"/>
            <a:ext cx="3694925" cy="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1826-47CF-4E95-43E3-38642018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9670"/>
          </a:xfrm>
        </p:spPr>
        <p:txBody>
          <a:bodyPr>
            <a:noAutofit/>
          </a:bodyPr>
          <a:lstStyle/>
          <a:p>
            <a:r>
              <a:rPr lang="en-US" sz="4000" dirty="0"/>
              <a:t>Time-based model for End user equipment </a:t>
            </a:r>
            <a:endParaRPr lang="en-NL" sz="4000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CDDA1F6B-81D9-DA20-8EDC-92C099AC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65" y="1951603"/>
            <a:ext cx="7569589" cy="27115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3A22B-560F-2948-0A8A-10D56F93E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6" y="5080000"/>
            <a:ext cx="10447987" cy="12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A405-65FA-C3DA-31CA-98C22855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229B4-02BF-7A2D-53F7-F875A4FB1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RQ2:</a:t>
            </a:r>
            <a:r>
              <a:rPr lang="en-US" dirty="0"/>
              <a:t> Modeling energy consumption of networking</a:t>
            </a:r>
          </a:p>
          <a:p>
            <a:r>
              <a:rPr lang="en-US" b="1" dirty="0"/>
              <a:t>RQ3:</a:t>
            </a:r>
            <a:r>
              <a:rPr lang="en-US" dirty="0"/>
              <a:t> Study and analyze the effect of multi application </a:t>
            </a:r>
            <a:endParaRPr lang="en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416A3-71CB-B332-B138-013182B077CD}"/>
              </a:ext>
            </a:extLst>
          </p:cNvPr>
          <p:cNvGrpSpPr/>
          <p:nvPr/>
        </p:nvGrpSpPr>
        <p:grpSpPr>
          <a:xfrm>
            <a:off x="8717922" y="2917556"/>
            <a:ext cx="1855337" cy="2412958"/>
            <a:chOff x="8888403" y="2460356"/>
            <a:chExt cx="1855337" cy="2412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34F45-402D-823A-092C-27136B13F47C}"/>
                </a:ext>
              </a:extLst>
            </p:cNvPr>
            <p:cNvSpPr txBox="1"/>
            <p:nvPr/>
          </p:nvSpPr>
          <p:spPr>
            <a:xfrm>
              <a:off x="9159388" y="2981513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RQ2</a:t>
              </a:r>
              <a:endParaRPr lang="en-NL" b="1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E7633C-15F5-E45B-EDA8-1AD612D2D8C6}"/>
                </a:ext>
              </a:extLst>
            </p:cNvPr>
            <p:cNvSpPr/>
            <p:nvPr/>
          </p:nvSpPr>
          <p:spPr>
            <a:xfrm>
              <a:off x="8888403" y="2460356"/>
              <a:ext cx="1766767" cy="2412958"/>
            </a:xfrm>
            <a:custGeom>
              <a:avLst/>
              <a:gdLst>
                <a:gd name="connsiteX0" fmla="*/ 103927 w 1538126"/>
                <a:gd name="connsiteY0" fmla="*/ 145498 h 1517340"/>
                <a:gd name="connsiteX1" fmla="*/ 103927 w 1538126"/>
                <a:gd name="connsiteY1" fmla="*/ 997704 h 1517340"/>
                <a:gd name="connsiteX2" fmla="*/ 20785 w 1538126"/>
                <a:gd name="connsiteY2" fmla="*/ 997704 h 1517340"/>
                <a:gd name="connsiteX3" fmla="*/ 0 w 1538126"/>
                <a:gd name="connsiteY3" fmla="*/ 1018489 h 1517340"/>
                <a:gd name="connsiteX4" fmla="*/ 20785 w 1538126"/>
                <a:gd name="connsiteY4" fmla="*/ 1039275 h 1517340"/>
                <a:gd name="connsiteX5" fmla="*/ 718887 w 1538126"/>
                <a:gd name="connsiteY5" fmla="*/ 1039275 h 1517340"/>
                <a:gd name="connsiteX6" fmla="*/ 349051 w 1538126"/>
                <a:gd name="connsiteY6" fmla="*/ 1409111 h 1517340"/>
                <a:gd name="connsiteX7" fmla="*/ 348539 w 1538126"/>
                <a:gd name="connsiteY7" fmla="*/ 1438501 h 1517340"/>
                <a:gd name="connsiteX8" fmla="*/ 377930 w 1538126"/>
                <a:gd name="connsiteY8" fmla="*/ 1439013 h 1517340"/>
                <a:gd name="connsiteX9" fmla="*/ 378441 w 1538126"/>
                <a:gd name="connsiteY9" fmla="*/ 1438501 h 1517340"/>
                <a:gd name="connsiteX10" fmla="*/ 747924 w 1538126"/>
                <a:gd name="connsiteY10" fmla="*/ 1069019 h 1517340"/>
                <a:gd name="connsiteX11" fmla="*/ 748217 w 1538126"/>
                <a:gd name="connsiteY11" fmla="*/ 1069021 h 1517340"/>
                <a:gd name="connsiteX12" fmla="*/ 748278 w 1538126"/>
                <a:gd name="connsiteY12" fmla="*/ 1069164 h 1517340"/>
                <a:gd name="connsiteX13" fmla="*/ 748278 w 1538126"/>
                <a:gd name="connsiteY13" fmla="*/ 1496555 h 1517340"/>
                <a:gd name="connsiteX14" fmla="*/ 769063 w 1538126"/>
                <a:gd name="connsiteY14" fmla="*/ 1517341 h 1517340"/>
                <a:gd name="connsiteX15" fmla="*/ 789849 w 1538126"/>
                <a:gd name="connsiteY15" fmla="*/ 1496555 h 1517340"/>
                <a:gd name="connsiteX16" fmla="*/ 789849 w 1538126"/>
                <a:gd name="connsiteY16" fmla="*/ 1069164 h 1517340"/>
                <a:gd name="connsiteX17" fmla="*/ 790059 w 1538126"/>
                <a:gd name="connsiteY17" fmla="*/ 1068958 h 1517340"/>
                <a:gd name="connsiteX18" fmla="*/ 790202 w 1538126"/>
                <a:gd name="connsiteY18" fmla="*/ 1069019 h 1517340"/>
                <a:gd name="connsiteX19" fmla="*/ 1159685 w 1538126"/>
                <a:gd name="connsiteY19" fmla="*/ 1438501 h 1517340"/>
                <a:gd name="connsiteX20" fmla="*/ 1189076 w 1538126"/>
                <a:gd name="connsiteY20" fmla="*/ 1437990 h 1517340"/>
                <a:gd name="connsiteX21" fmla="*/ 1189076 w 1538126"/>
                <a:gd name="connsiteY21" fmla="*/ 1409111 h 1517340"/>
                <a:gd name="connsiteX22" fmla="*/ 819239 w 1538126"/>
                <a:gd name="connsiteY22" fmla="*/ 1039275 h 1517340"/>
                <a:gd name="connsiteX23" fmla="*/ 1517341 w 1538126"/>
                <a:gd name="connsiteY23" fmla="*/ 1039275 h 1517340"/>
                <a:gd name="connsiteX24" fmla="*/ 1538126 w 1538126"/>
                <a:gd name="connsiteY24" fmla="*/ 1018489 h 1517340"/>
                <a:gd name="connsiteX25" fmla="*/ 1517341 w 1538126"/>
                <a:gd name="connsiteY25" fmla="*/ 997704 h 1517340"/>
                <a:gd name="connsiteX26" fmla="*/ 1434199 w 1538126"/>
                <a:gd name="connsiteY26" fmla="*/ 997704 h 1517340"/>
                <a:gd name="connsiteX27" fmla="*/ 1434199 w 1538126"/>
                <a:gd name="connsiteY27" fmla="*/ 145498 h 1517340"/>
                <a:gd name="connsiteX28" fmla="*/ 1517341 w 1538126"/>
                <a:gd name="connsiteY28" fmla="*/ 145498 h 1517340"/>
                <a:gd name="connsiteX29" fmla="*/ 1538126 w 1538126"/>
                <a:gd name="connsiteY29" fmla="*/ 124713 h 1517340"/>
                <a:gd name="connsiteX30" fmla="*/ 1517341 w 1538126"/>
                <a:gd name="connsiteY30" fmla="*/ 103927 h 1517340"/>
                <a:gd name="connsiteX31" fmla="*/ 789849 w 1538126"/>
                <a:gd name="connsiteY31" fmla="*/ 103927 h 1517340"/>
                <a:gd name="connsiteX32" fmla="*/ 789849 w 1538126"/>
                <a:gd name="connsiteY32" fmla="*/ 20785 h 1517340"/>
                <a:gd name="connsiteX33" fmla="*/ 769063 w 1538126"/>
                <a:gd name="connsiteY33" fmla="*/ 0 h 1517340"/>
                <a:gd name="connsiteX34" fmla="*/ 748278 w 1538126"/>
                <a:gd name="connsiteY34" fmla="*/ 20785 h 1517340"/>
                <a:gd name="connsiteX35" fmla="*/ 748278 w 1538126"/>
                <a:gd name="connsiteY35" fmla="*/ 103927 h 1517340"/>
                <a:gd name="connsiteX36" fmla="*/ 20785 w 1538126"/>
                <a:gd name="connsiteY36" fmla="*/ 103927 h 1517340"/>
                <a:gd name="connsiteX37" fmla="*/ 0 w 1538126"/>
                <a:gd name="connsiteY37" fmla="*/ 124713 h 1517340"/>
                <a:gd name="connsiteX38" fmla="*/ 20785 w 1538126"/>
                <a:gd name="connsiteY38" fmla="*/ 145498 h 1517340"/>
                <a:gd name="connsiteX39" fmla="*/ 145498 w 1538126"/>
                <a:gd name="connsiteY39" fmla="*/ 145498 h 1517340"/>
                <a:gd name="connsiteX40" fmla="*/ 1392628 w 1538126"/>
                <a:gd name="connsiteY40" fmla="*/ 145498 h 1517340"/>
                <a:gd name="connsiteX41" fmla="*/ 1392628 w 1538126"/>
                <a:gd name="connsiteY41" fmla="*/ 997704 h 1517340"/>
                <a:gd name="connsiteX42" fmla="*/ 145498 w 1538126"/>
                <a:gd name="connsiteY42" fmla="*/ 997704 h 151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38126" h="1517340">
                  <a:moveTo>
                    <a:pt x="103927" y="145498"/>
                  </a:moveTo>
                  <a:lnTo>
                    <a:pt x="103927" y="997704"/>
                  </a:lnTo>
                  <a:lnTo>
                    <a:pt x="20785" y="997704"/>
                  </a:lnTo>
                  <a:cubicBezTo>
                    <a:pt x="9306" y="997704"/>
                    <a:pt x="0" y="1007009"/>
                    <a:pt x="0" y="1018489"/>
                  </a:cubicBezTo>
                  <a:cubicBezTo>
                    <a:pt x="0" y="1029969"/>
                    <a:pt x="9306" y="1039275"/>
                    <a:pt x="20785" y="1039275"/>
                  </a:cubicBezTo>
                  <a:lnTo>
                    <a:pt x="718887" y="1039275"/>
                  </a:lnTo>
                  <a:lnTo>
                    <a:pt x="349051" y="1409111"/>
                  </a:lnTo>
                  <a:cubicBezTo>
                    <a:pt x="340793" y="1417086"/>
                    <a:pt x="340564" y="1430243"/>
                    <a:pt x="348539" y="1438501"/>
                  </a:cubicBezTo>
                  <a:cubicBezTo>
                    <a:pt x="356515" y="1446760"/>
                    <a:pt x="369674" y="1446988"/>
                    <a:pt x="377930" y="1439013"/>
                  </a:cubicBezTo>
                  <a:cubicBezTo>
                    <a:pt x="378105" y="1438844"/>
                    <a:pt x="378273" y="1438674"/>
                    <a:pt x="378441" y="1438501"/>
                  </a:cubicBezTo>
                  <a:lnTo>
                    <a:pt x="747924" y="1069019"/>
                  </a:lnTo>
                  <a:cubicBezTo>
                    <a:pt x="748005" y="1068938"/>
                    <a:pt x="748138" y="1068940"/>
                    <a:pt x="748217" y="1069021"/>
                  </a:cubicBezTo>
                  <a:cubicBezTo>
                    <a:pt x="748255" y="1069060"/>
                    <a:pt x="748278" y="1069110"/>
                    <a:pt x="748278" y="1069164"/>
                  </a:cubicBezTo>
                  <a:lnTo>
                    <a:pt x="748278" y="1496555"/>
                  </a:lnTo>
                  <a:cubicBezTo>
                    <a:pt x="748278" y="1508035"/>
                    <a:pt x="757583" y="1517341"/>
                    <a:pt x="769063" y="1517341"/>
                  </a:cubicBezTo>
                  <a:cubicBezTo>
                    <a:pt x="780543" y="1517341"/>
                    <a:pt x="789849" y="1508035"/>
                    <a:pt x="789849" y="1496555"/>
                  </a:cubicBezTo>
                  <a:lnTo>
                    <a:pt x="789849" y="1069164"/>
                  </a:lnTo>
                  <a:cubicBezTo>
                    <a:pt x="789851" y="1069050"/>
                    <a:pt x="789944" y="1068958"/>
                    <a:pt x="790059" y="1068958"/>
                  </a:cubicBezTo>
                  <a:cubicBezTo>
                    <a:pt x="790113" y="1068960"/>
                    <a:pt x="790165" y="1068981"/>
                    <a:pt x="790202" y="1069019"/>
                  </a:cubicBezTo>
                  <a:lnTo>
                    <a:pt x="1159685" y="1438501"/>
                  </a:lnTo>
                  <a:cubicBezTo>
                    <a:pt x="1167943" y="1446477"/>
                    <a:pt x="1181100" y="1446248"/>
                    <a:pt x="1189076" y="1437990"/>
                  </a:cubicBezTo>
                  <a:cubicBezTo>
                    <a:pt x="1196856" y="1429936"/>
                    <a:pt x="1196856" y="1417165"/>
                    <a:pt x="1189076" y="1409111"/>
                  </a:cubicBezTo>
                  <a:lnTo>
                    <a:pt x="819239" y="1039275"/>
                  </a:lnTo>
                  <a:lnTo>
                    <a:pt x="1517341" y="1039275"/>
                  </a:lnTo>
                  <a:cubicBezTo>
                    <a:pt x="1528821" y="1039275"/>
                    <a:pt x="1538126" y="1029969"/>
                    <a:pt x="1538126" y="1018489"/>
                  </a:cubicBezTo>
                  <a:cubicBezTo>
                    <a:pt x="1538126" y="1007009"/>
                    <a:pt x="1528821" y="997704"/>
                    <a:pt x="1517341" y="997704"/>
                  </a:cubicBezTo>
                  <a:lnTo>
                    <a:pt x="1434199" y="997704"/>
                  </a:lnTo>
                  <a:lnTo>
                    <a:pt x="1434199" y="145498"/>
                  </a:lnTo>
                  <a:lnTo>
                    <a:pt x="1517341" y="145498"/>
                  </a:lnTo>
                  <a:cubicBezTo>
                    <a:pt x="1528821" y="145498"/>
                    <a:pt x="1538126" y="136193"/>
                    <a:pt x="1538126" y="124713"/>
                  </a:cubicBezTo>
                  <a:cubicBezTo>
                    <a:pt x="1538126" y="113233"/>
                    <a:pt x="1528821" y="103927"/>
                    <a:pt x="1517341" y="103927"/>
                  </a:cubicBezTo>
                  <a:lnTo>
                    <a:pt x="789849" y="103927"/>
                  </a:lnTo>
                  <a:lnTo>
                    <a:pt x="789849" y="20785"/>
                  </a:lnTo>
                  <a:cubicBezTo>
                    <a:pt x="789849" y="9306"/>
                    <a:pt x="780543" y="0"/>
                    <a:pt x="769063" y="0"/>
                  </a:cubicBezTo>
                  <a:cubicBezTo>
                    <a:pt x="757583" y="0"/>
                    <a:pt x="748278" y="9306"/>
                    <a:pt x="748278" y="20785"/>
                  </a:cubicBezTo>
                  <a:lnTo>
                    <a:pt x="748278" y="103927"/>
                  </a:lnTo>
                  <a:lnTo>
                    <a:pt x="20785" y="103927"/>
                  </a:lnTo>
                  <a:cubicBezTo>
                    <a:pt x="9306" y="103927"/>
                    <a:pt x="0" y="113233"/>
                    <a:pt x="0" y="124713"/>
                  </a:cubicBezTo>
                  <a:cubicBezTo>
                    <a:pt x="0" y="136193"/>
                    <a:pt x="9306" y="145498"/>
                    <a:pt x="20785" y="145498"/>
                  </a:cubicBezTo>
                  <a:close/>
                  <a:moveTo>
                    <a:pt x="145498" y="145498"/>
                  </a:moveTo>
                  <a:lnTo>
                    <a:pt x="1392628" y="145498"/>
                  </a:lnTo>
                  <a:lnTo>
                    <a:pt x="1392628" y="997704"/>
                  </a:lnTo>
                  <a:lnTo>
                    <a:pt x="145498" y="997704"/>
                  </a:lnTo>
                  <a:close/>
                </a:path>
              </a:pathLst>
            </a:custGeom>
            <a:solidFill>
              <a:srgbClr val="000000"/>
            </a:solidFill>
            <a:ln w="207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1CBEE2-AC98-D907-0661-635DA0F1C889}"/>
                </a:ext>
              </a:extLst>
            </p:cNvPr>
            <p:cNvSpPr txBox="1"/>
            <p:nvPr/>
          </p:nvSpPr>
          <p:spPr>
            <a:xfrm>
              <a:off x="9159388" y="3516549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RQ3</a:t>
              </a:r>
              <a:endParaRPr lang="en-NL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C15CE8-491A-5D2E-33ED-CF30123B1B64}"/>
                </a:ext>
              </a:extLst>
            </p:cNvPr>
            <p:cNvSpPr txBox="1"/>
            <p:nvPr/>
          </p:nvSpPr>
          <p:spPr>
            <a:xfrm>
              <a:off x="9844838" y="3441838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  <a:endParaRPr lang="en-NL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3136D1-4096-44AC-1922-31D4270D2C11}"/>
                </a:ext>
              </a:extLst>
            </p:cNvPr>
            <p:cNvSpPr txBox="1"/>
            <p:nvPr/>
          </p:nvSpPr>
          <p:spPr>
            <a:xfrm>
              <a:off x="9844838" y="2906802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  <a:endParaRPr lang="en-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965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3236-9C51-B5A7-E761-BAFD7316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power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A2B8-4E37-C03E-2B6E-A3044E13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iFogSim:</a:t>
                </a: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Default: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𝐵𝑝𝑚𝑠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/>
                  <a:t> ,</a:t>
                </a:r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=100w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𝐵𝑝𝑚𝑠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=100w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𝑆𝑖𝑚𝐺𝑟𝑖𝑑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dirty="0"/>
                  <a:t>=200w,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=100w,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A2B8-4E37-C03E-2B6E-A3044E13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64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2E96C-14C8-FA66-41FA-DE078EDC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5"/>
            <a:ext cx="10515600" cy="1018796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Power values for different states of laptops and desktop computers </a:t>
            </a:r>
            <a:r>
              <a:rPr lang="en-US" sz="3600" baseline="30000" dirty="0"/>
              <a:t>[2]</a:t>
            </a:r>
            <a:endParaRPr lang="en-NL" sz="3600" baseline="30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0EBDA-32D7-DE0C-0F9A-30E56C0B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5034"/>
            <a:ext cx="5152697" cy="3204525"/>
          </a:xfrm>
        </p:spPr>
        <p:txBody>
          <a:bodyPr anchor="ctr">
            <a:normAutofit/>
          </a:bodyPr>
          <a:lstStyle/>
          <a:p>
            <a:r>
              <a:rPr lang="en-US" dirty="0"/>
              <a:t>Network adapter is Intel 5300 </a:t>
            </a:r>
            <a:r>
              <a:rPr lang="en-US" sz="1800" dirty="0"/>
              <a:t>(Which is common for laptops and desktop computers, and it is based on IEEE 802.11n wireless networking standard)</a:t>
            </a:r>
          </a:p>
          <a:p>
            <a:endParaRPr lang="en-US" dirty="0"/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DE69670-D84C-D93F-9DE4-C6686462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5034"/>
            <a:ext cx="5483896" cy="302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82482-A9D1-698E-2FFA-C6BA560BF569}"/>
              </a:ext>
            </a:extLst>
          </p:cNvPr>
          <p:cNvSpPr txBox="1"/>
          <p:nvPr/>
        </p:nvSpPr>
        <p:spPr>
          <a:xfrm>
            <a:off x="748862" y="5706392"/>
            <a:ext cx="1083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[2].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Halperin, Daniel, et al. "Demystifying 802.11 n power consumption."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2010 international conference on Power aware computing and systems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USENIX Association, 2010.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081891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21B5-7B4E-E6F2-448A-1C02648B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 frame energy model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912A2-CF84-27C6-5523-A20D3A9433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0875"/>
                <a:ext cx="5846379" cy="4236087"/>
              </a:xfrm>
            </p:spPr>
            <p:txBody>
              <a:bodyPr/>
              <a:lstStyle/>
              <a:p>
                <a:r>
                  <a:rPr lang="en-US" dirty="0"/>
                  <a:t>Devices (wireless routers, smartphones, tablets, and embedded devices)</a:t>
                </a:r>
              </a:p>
              <a:p>
                <a:r>
                  <a:rPr lang="en-US" sz="1800" b="0" i="0" u="none" strike="noStrike" baseline="0" dirty="0">
                    <a:latin typeface="NimbusRomNo9L-Regu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sz="1800" b="0" i="0" u="none" strike="noStrike" baseline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sz="1800" b="0" i="0" u="none" strike="noStrike" baseline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800" dirty="0">
                        <a:latin typeface="NimbusRomNo9L-Regu"/>
                      </a:rPr>
                      <m:t> 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𝑥𝑟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NimbusRomNo9L-Regu"/>
                  </a:rPr>
                  <a:t>) are constant parameters that depend on the device and the configuration of its communication parameters</a:t>
                </a:r>
              </a:p>
              <a:p>
                <a:pPr algn="l"/>
                <a:r>
                  <a:rPr lang="en-US" sz="1800" b="0" i="0" u="none" strike="noStrike" baseline="0" dirty="0">
                    <a:latin typeface="NimbusRomNo9L-Regu"/>
                  </a:rPr>
                  <a:t>The other 4 parameters are variables that depend on the number of stations in the WLAN and their</a:t>
                </a:r>
                <a:r>
                  <a:rPr lang="en-US" sz="1800" dirty="0">
                    <a:latin typeface="NimbusRomNo9L-Regu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traffic generation behavior.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912A2-CF84-27C6-5523-A20D3A943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0875"/>
                <a:ext cx="5846379" cy="4236087"/>
              </a:xfrm>
              <a:blipFill>
                <a:blip r:embed="rId2"/>
                <a:stretch>
                  <a:fillRect l="-938" t="-4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9145B8-964D-CB8A-A4A6-CF993508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04" y="2695904"/>
            <a:ext cx="5257433" cy="5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C1A7-8DE3-11D3-11B2-A9D17C4A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Wireless Routers and AP</a:t>
            </a:r>
            <a:endParaRPr lang="en-NL" sz="3600" dirty="0"/>
          </a:p>
        </p:txBody>
      </p:sp>
      <p:pic>
        <p:nvPicPr>
          <p:cNvPr id="5" name="Content Placeholder 4" descr="A white rectangular box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8492D2B4-437E-79D2-5009-EA74E61F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941512"/>
            <a:ext cx="7781002" cy="4361617"/>
          </a:xfrm>
        </p:spPr>
      </p:pic>
      <p:pic>
        <p:nvPicPr>
          <p:cNvPr id="6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D09E6CF8-03A3-6445-EE77-EA93E0874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80609" r="-1535" b="1813"/>
          <a:stretch/>
        </p:blipFill>
        <p:spPr>
          <a:xfrm>
            <a:off x="1018443" y="6356916"/>
            <a:ext cx="9930035" cy="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4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5FEC-7675-0462-1F9C-E0BE5E7F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Smartphone and Tablet</a:t>
            </a:r>
            <a:endParaRPr lang="en-NL" sz="36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81913F-EB0B-4BB0-979A-35C9214C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69294"/>
            <a:ext cx="8392160" cy="4903411"/>
          </a:xfrm>
        </p:spPr>
      </p:pic>
    </p:spTree>
    <p:extLst>
      <p:ext uri="{BB962C8B-B14F-4D97-AF65-F5344CB8AC3E}">
        <p14:creationId xmlns:p14="http://schemas.microsoft.com/office/powerpoint/2010/main" val="165066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2473-B017-7EE2-ACD3-77DBA435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Power values for different states of an Embedded device</a:t>
            </a:r>
            <a:endParaRPr lang="en-NL" sz="3600" dirty="0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4C48290-1352-C44E-222A-368B00F6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/>
          <a:stretch/>
        </p:blipFill>
        <p:spPr>
          <a:xfrm>
            <a:off x="947760" y="2936240"/>
            <a:ext cx="9930035" cy="2202553"/>
          </a:xfrm>
        </p:spPr>
      </p:pic>
    </p:spTree>
    <p:extLst>
      <p:ext uri="{BB962C8B-B14F-4D97-AF65-F5344CB8AC3E}">
        <p14:creationId xmlns:p14="http://schemas.microsoft.com/office/powerpoint/2010/main" val="359027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127F-24D9-3F2C-ED37-04C2C401F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Energy Modeling and Multi Application Study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499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52C0-1746-7A47-9D95-E28BFEDF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77"/>
          </a:xfrm>
        </p:spPr>
        <p:txBody>
          <a:bodyPr>
            <a:normAutofit/>
          </a:bodyPr>
          <a:lstStyle/>
          <a:p>
            <a:r>
              <a:rPr lang="en-US" sz="3600" dirty="0"/>
              <a:t>Wi-fi Network Energy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437B3-DB94-BA08-FD43-AA6BFD8FCF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997" y="1498131"/>
                <a:ext cx="8815275" cy="45384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8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sz="1800" dirty="0"/>
                  <a:t>For </a:t>
                </a:r>
                <a:r>
                  <a:rPr lang="en-US" sz="1800" b="1" dirty="0"/>
                  <a:t>smart cameras </a:t>
                </a:r>
                <a:r>
                  <a:rPr lang="en-US" sz="1800" dirty="0"/>
                  <a:t> and for </a:t>
                </a:r>
                <a:r>
                  <a:rPr lang="en-US" sz="1800" b="1" dirty="0"/>
                  <a:t>South link </a:t>
                </a:r>
                <a:r>
                  <a:rPr lang="en-US" sz="1800" dirty="0"/>
                  <a:t>of </a:t>
                </a:r>
                <a:r>
                  <a:rPr lang="en-US" sz="1800" b="1" dirty="0"/>
                  <a:t>Router</a:t>
                </a:r>
                <a:r>
                  <a:rPr lang="en-US" sz="1800" dirty="0"/>
                  <a:t>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𝑆𝑖𝑚𝑢𝑙𝑎𝑡𝑖𝑜𝑛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idle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rx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+</a:t>
                </a:r>
                <a:r>
                  <a:rPr lang="en-NL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𝐴𝑐𝑡𝑖𝑣𝑒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idle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tx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𝑐𝑎𝑚𝑒𝑟𝑎𝑠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NL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rx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∗ 5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rgbClr val="FF0000"/>
                    </a:solidFill>
                  </a:rPr>
                  <a:t>For Router and cameras:</a:t>
                </a:r>
              </a:p>
              <a:p>
                <a:pPr lvl="1"/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=1.14w,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=0.94w,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𝑖𝑑𝑙𝑒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=0.82w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437B3-DB94-BA08-FD43-AA6BFD8FC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997" y="1498131"/>
                <a:ext cx="8815275" cy="4538460"/>
              </a:xfrm>
              <a:blipFill>
                <a:blip r:embed="rId2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B228B06-C89C-F24F-90FE-74A64225BB57}"/>
              </a:ext>
            </a:extLst>
          </p:cNvPr>
          <p:cNvGrpSpPr/>
          <p:nvPr/>
        </p:nvGrpSpPr>
        <p:grpSpPr>
          <a:xfrm>
            <a:off x="6827363" y="1259902"/>
            <a:ext cx="5095089" cy="5493549"/>
            <a:chOff x="6417454" y="1259902"/>
            <a:chExt cx="5095089" cy="54935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3CF77F-F7D1-26E2-0E0D-AAA54CEA803C}"/>
                </a:ext>
              </a:extLst>
            </p:cNvPr>
            <p:cNvGrpSpPr/>
            <p:nvPr/>
          </p:nvGrpSpPr>
          <p:grpSpPr>
            <a:xfrm>
              <a:off x="6524063" y="1259902"/>
              <a:ext cx="4829735" cy="4951146"/>
              <a:chOff x="6524063" y="1225534"/>
              <a:chExt cx="4829735" cy="495114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2C32C2-9626-C646-3A04-851C2971D242}"/>
                  </a:ext>
                </a:extLst>
              </p:cNvPr>
              <p:cNvSpPr/>
              <p:nvPr/>
            </p:nvSpPr>
            <p:spPr>
              <a:xfrm>
                <a:off x="8496299" y="1225534"/>
                <a:ext cx="918882" cy="9188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F9BB15A-0EEF-5457-7D78-C37DE93AFF9C}"/>
                  </a:ext>
                </a:extLst>
              </p:cNvPr>
              <p:cNvSpPr/>
              <p:nvPr/>
            </p:nvSpPr>
            <p:spPr>
              <a:xfrm>
                <a:off x="8552330" y="293114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Proxy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6540BC-C6F1-4E7C-C9AA-74050F64E5F7}"/>
                  </a:ext>
                </a:extLst>
              </p:cNvPr>
              <p:cNvSpPr/>
              <p:nvPr/>
            </p:nvSpPr>
            <p:spPr>
              <a:xfrm>
                <a:off x="8552328" y="4206070"/>
                <a:ext cx="806824" cy="72838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router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E77F72-0F73-B7CB-84FD-9EF6323DF768}"/>
                  </a:ext>
                </a:extLst>
              </p:cNvPr>
              <p:cNvSpPr/>
              <p:nvPr/>
            </p:nvSpPr>
            <p:spPr>
              <a:xfrm>
                <a:off x="6524063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EE31F5-95A1-B6BE-6B71-EF6246BD5F9A}"/>
                  </a:ext>
                </a:extLst>
              </p:cNvPr>
              <p:cNvSpPr/>
              <p:nvPr/>
            </p:nvSpPr>
            <p:spPr>
              <a:xfrm>
                <a:off x="7923730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1026D1-100E-45AF-E825-B93FEEECD71C}"/>
                  </a:ext>
                </a:extLst>
              </p:cNvPr>
              <p:cNvSpPr/>
              <p:nvPr/>
            </p:nvSpPr>
            <p:spPr>
              <a:xfrm>
                <a:off x="9014619" y="5448296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5298331-5F1E-3BA0-4810-5B49B5C2903D}"/>
                  </a:ext>
                </a:extLst>
              </p:cNvPr>
              <p:cNvSpPr/>
              <p:nvPr/>
            </p:nvSpPr>
            <p:spPr>
              <a:xfrm>
                <a:off x="10546974" y="5448297"/>
                <a:ext cx="806824" cy="72838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Smart camera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FB243E-039D-36AD-6AAD-3358968BB9BE}"/>
                </a:ext>
              </a:extLst>
            </p:cNvPr>
            <p:cNvSpPr/>
            <p:nvPr/>
          </p:nvSpPr>
          <p:spPr>
            <a:xfrm>
              <a:off x="6417454" y="4779567"/>
              <a:ext cx="5091364" cy="197388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604FD2-BDB6-AA19-DC56-45E776D92A0D}"/>
                </a:ext>
              </a:extLst>
            </p:cNvPr>
            <p:cNvSpPr txBox="1"/>
            <p:nvPr/>
          </p:nvSpPr>
          <p:spPr>
            <a:xfrm>
              <a:off x="10349562" y="4027783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Wi-Fi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0FAB7C-3B91-4F44-CD17-6C5D93B51037}"/>
              </a:ext>
            </a:extLst>
          </p:cNvPr>
          <p:cNvCxnSpPr>
            <a:cxnSpLocks/>
          </p:cNvCxnSpPr>
          <p:nvPr/>
        </p:nvCxnSpPr>
        <p:spPr>
          <a:xfrm flipV="1">
            <a:off x="9315899" y="3701309"/>
            <a:ext cx="2" cy="54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D5BAF0-953D-4331-535C-82B50C7EFDDB}"/>
              </a:ext>
            </a:extLst>
          </p:cNvPr>
          <p:cNvCxnSpPr>
            <a:cxnSpLocks/>
          </p:cNvCxnSpPr>
          <p:nvPr/>
        </p:nvCxnSpPr>
        <p:spPr>
          <a:xfrm flipV="1">
            <a:off x="9306020" y="2213460"/>
            <a:ext cx="0" cy="6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115305-66D2-B89D-079D-E3490C6A61E1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9365649" y="2178784"/>
            <a:ext cx="2" cy="7867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8C63BB-0C7A-5383-B6CC-547C16639C2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9365649" y="3693898"/>
            <a:ext cx="2" cy="5465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7135D2-C511-3AC3-BAA0-586CA348424E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 flipH="1">
            <a:off x="7337384" y="4862152"/>
            <a:ext cx="1743010" cy="6205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46EF69-19BD-59AB-07C3-4536E0457E2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8737051" y="4968821"/>
            <a:ext cx="628598" cy="513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F77A9B-5C2C-043E-074C-51811F487DD3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>
            <a:off x="9365649" y="4968821"/>
            <a:ext cx="462291" cy="5138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8FB0A1-DD78-AAD7-42A2-A1291AC792D3}"/>
              </a:ext>
            </a:extLst>
          </p:cNvPr>
          <p:cNvCxnSpPr>
            <a:cxnSpLocks/>
            <a:stCxn id="15" idx="5"/>
            <a:endCxn id="19" idx="0"/>
          </p:cNvCxnSpPr>
          <p:nvPr/>
        </p:nvCxnSpPr>
        <p:spPr>
          <a:xfrm>
            <a:off x="9650904" y="4862152"/>
            <a:ext cx="1709391" cy="6205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57648E-2F53-7617-EC50-D1568AB61180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>
          <a:xfrm flipV="1">
            <a:off x="7622639" y="4862152"/>
            <a:ext cx="1457755" cy="72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C758CB-0B89-0EFE-D093-041021B8459A}"/>
              </a:ext>
            </a:extLst>
          </p:cNvPr>
          <p:cNvCxnSpPr>
            <a:cxnSpLocks/>
            <a:stCxn id="17" idx="7"/>
            <a:endCxn id="15" idx="4"/>
          </p:cNvCxnSpPr>
          <p:nvPr/>
        </p:nvCxnSpPr>
        <p:spPr>
          <a:xfrm flipV="1">
            <a:off x="9022306" y="4968821"/>
            <a:ext cx="343343" cy="62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A5E59A-1A04-A677-5806-02C18567E69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9486840" y="4968821"/>
            <a:ext cx="341100" cy="51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F1A1C40-EB7E-4803-A3C7-BDBCD434F3CB}"/>
              </a:ext>
            </a:extLst>
          </p:cNvPr>
          <p:cNvCxnSpPr>
            <a:cxnSpLocks/>
            <a:stCxn id="19" idx="1"/>
            <a:endCxn id="15" idx="5"/>
          </p:cNvCxnSpPr>
          <p:nvPr/>
        </p:nvCxnSpPr>
        <p:spPr>
          <a:xfrm flipH="1" flipV="1">
            <a:off x="9650904" y="4862152"/>
            <a:ext cx="1424136" cy="72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3203-99FA-0658-1B96-9D4F25C1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174"/>
          </a:xfrm>
        </p:spPr>
        <p:txBody>
          <a:bodyPr>
            <a:normAutofit/>
          </a:bodyPr>
          <a:lstStyle/>
          <a:p>
            <a:r>
              <a:rPr lang="en-US" sz="3600" dirty="0"/>
              <a:t>Wired Model</a:t>
            </a:r>
            <a:r>
              <a:rPr lang="en-US" sz="3600" baseline="30000" dirty="0"/>
              <a:t>[2]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E6F33-1EBD-886D-799F-06B610D8A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2321"/>
                <a:ext cx="9098762" cy="48246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9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SimGrid Wired model: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sz="1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𝐷𝑦𝑛𝑎𝑚𝑖𝑐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𝑈𝑡𝑖𝑙𝑖𝑧𝑎𝑡𝑖𝑜𝑛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900" dirty="0"/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/>
                  <a:t>=200w,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/>
                  <a:t>=100w,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=125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𝑀𝑏𝑝𝑠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𝑙𝑎𝑡𝑒𝑛𝑐𝑦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sz="1500" dirty="0"/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sz="1700" dirty="0"/>
                  <a:t>For </a:t>
                </a:r>
                <a:r>
                  <a:rPr lang="en-US" sz="1700" b="1" dirty="0"/>
                  <a:t>Cloud</a:t>
                </a:r>
                <a:r>
                  <a:rPr lang="en-US" sz="1700" dirty="0"/>
                  <a:t> and </a:t>
                </a:r>
                <a:r>
                  <a:rPr lang="en-US" sz="1700" b="1" dirty="0"/>
                  <a:t>Proxy</a:t>
                </a:r>
                <a:r>
                  <a:rPr lang="en-US" sz="1700" dirty="0"/>
                  <a:t> for each link (</a:t>
                </a:r>
                <a:r>
                  <a:rPr lang="en-US" sz="1700" b="1" dirty="0"/>
                  <a:t>North, South)</a:t>
                </a:r>
                <a:r>
                  <a:rPr lang="en-US" sz="1700" dirty="0"/>
                  <a:t> and for </a:t>
                </a:r>
                <a:r>
                  <a:rPr lang="en-US" sz="1700" b="1" dirty="0"/>
                  <a:t>North</a:t>
                </a:r>
                <a:r>
                  <a:rPr lang="en-US" sz="1700" dirty="0"/>
                  <a:t> link of </a:t>
                </a:r>
                <a:r>
                  <a:rPr lang="en-US" sz="1700" b="1" dirty="0"/>
                  <a:t>Router</a:t>
                </a:r>
                <a:r>
                  <a:rPr lang="en-US" sz="17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𝑆𝑖𝑚𝑢𝑙𝑎𝑡𝑖𝑜𝑛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Power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Dynamic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Stat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+</a:t>
                </a:r>
                <a:r>
                  <a:rPr lang="en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Dynamic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𝐴𝑐𝑡𝑖𝑣𝑒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𝐵𝑢𝑠𝑦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𝑇𝑖𝑚𝑒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𝐿𝑖𝑛𝑘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500" dirty="0">
                    <a:solidFill>
                      <a:srgbClr val="FF0000"/>
                    </a:solidFill>
                  </a:rPr>
                  <a:t>For Router, Proxy and Cloud:</a:t>
                </a:r>
                <a:endParaRPr lang="en-US" sz="15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15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=200w , </a:t>
                </a:r>
                <a14:m>
                  <m:oMath xmlns:m="http://schemas.openxmlformats.org/officeDocument/2006/math">
                    <m:r>
                      <a:rPr lang="en-US" sz="15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𝐿𝑖𝑛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𝑀𝑖𝑛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5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=100w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E6F33-1EBD-886D-799F-06B610D8A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2321"/>
                <a:ext cx="9098762" cy="4824642"/>
              </a:xfrm>
              <a:blipFill>
                <a:blip r:embed="rId2"/>
                <a:stretch>
                  <a:fillRect l="-670" t="-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48E474E-E41D-339C-003F-52FDEB5F131A}"/>
              </a:ext>
            </a:extLst>
          </p:cNvPr>
          <p:cNvGrpSpPr/>
          <p:nvPr/>
        </p:nvGrpSpPr>
        <p:grpSpPr>
          <a:xfrm>
            <a:off x="8451495" y="1846381"/>
            <a:ext cx="3689705" cy="4236087"/>
            <a:chOff x="8263610" y="2141897"/>
            <a:chExt cx="3689705" cy="42360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234BDC1-37FF-220E-64A0-0E79BD24FF71}"/>
                </a:ext>
              </a:extLst>
            </p:cNvPr>
            <p:cNvGrpSpPr/>
            <p:nvPr/>
          </p:nvGrpSpPr>
          <p:grpSpPr>
            <a:xfrm>
              <a:off x="8263610" y="2141897"/>
              <a:ext cx="3689705" cy="4236087"/>
              <a:chOff x="7180078" y="1259902"/>
              <a:chExt cx="3699494" cy="495114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A627BA1-C212-5BAE-32CA-CCBC4C434227}"/>
                  </a:ext>
                </a:extLst>
              </p:cNvPr>
              <p:cNvGrpSpPr/>
              <p:nvPr/>
            </p:nvGrpSpPr>
            <p:grpSpPr>
              <a:xfrm>
                <a:off x="7180078" y="1259902"/>
                <a:ext cx="3699494" cy="4951146"/>
                <a:chOff x="7180078" y="1225534"/>
                <a:chExt cx="3699494" cy="495114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21FDB94-A34A-2B9D-103F-5412F2CB43E1}"/>
                    </a:ext>
                  </a:extLst>
                </p:cNvPr>
                <p:cNvSpPr/>
                <p:nvPr/>
              </p:nvSpPr>
              <p:spPr>
                <a:xfrm>
                  <a:off x="8496299" y="1225534"/>
                  <a:ext cx="918882" cy="91888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cloud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FC50269-ED68-60C6-E79E-E753E6C1EDB7}"/>
                    </a:ext>
                  </a:extLst>
                </p:cNvPr>
                <p:cNvSpPr/>
                <p:nvPr/>
              </p:nvSpPr>
              <p:spPr>
                <a:xfrm>
                  <a:off x="8552330" y="293114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Proxy</a:t>
                  </a:r>
                </a:p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server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DE75399-1D7A-EDA5-F80F-DAA5AC9D1501}"/>
                    </a:ext>
                  </a:extLst>
                </p:cNvPr>
                <p:cNvSpPr/>
                <p:nvPr/>
              </p:nvSpPr>
              <p:spPr>
                <a:xfrm>
                  <a:off x="8552328" y="4206070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router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E35D8DF-5908-F5E2-6ADD-9599987A501B}"/>
                    </a:ext>
                  </a:extLst>
                </p:cNvPr>
                <p:cNvSpPr/>
                <p:nvPr/>
              </p:nvSpPr>
              <p:spPr>
                <a:xfrm>
                  <a:off x="7180078" y="5448297"/>
                  <a:ext cx="806823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020109E-172F-06E9-0374-78C763B5DD0E}"/>
                    </a:ext>
                  </a:extLst>
                </p:cNvPr>
                <p:cNvSpPr/>
                <p:nvPr/>
              </p:nvSpPr>
              <p:spPr>
                <a:xfrm>
                  <a:off x="8109074" y="544829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37FB3DB-D1DA-B3E7-DD48-0B85231FCC0C}"/>
                    </a:ext>
                  </a:extLst>
                </p:cNvPr>
                <p:cNvSpPr/>
                <p:nvPr/>
              </p:nvSpPr>
              <p:spPr>
                <a:xfrm>
                  <a:off x="9065302" y="5448296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4BD9000-45EF-A798-0021-C4292A9A4FF1}"/>
                    </a:ext>
                  </a:extLst>
                </p:cNvPr>
                <p:cNvSpPr/>
                <p:nvPr/>
              </p:nvSpPr>
              <p:spPr>
                <a:xfrm>
                  <a:off x="10072748" y="5448297"/>
                  <a:ext cx="806824" cy="72838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Smart camera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D616D42-697B-7A75-7F7E-FBE6E7734C98}"/>
                    </a:ext>
                  </a:extLst>
                </p:cNvPr>
                <p:cNvCxnSpPr>
                  <a:cxnSpLocks/>
                  <a:stCxn id="10" idx="4"/>
                  <a:endCxn id="11" idx="0"/>
                </p:cNvCxnSpPr>
                <p:nvPr/>
              </p:nvCxnSpPr>
              <p:spPr>
                <a:xfrm>
                  <a:off x="8955740" y="2144416"/>
                  <a:ext cx="2" cy="786731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2433582-D1AE-26D7-2E2D-37D92A7B9D81}"/>
                    </a:ext>
                  </a:extLst>
                </p:cNvPr>
                <p:cNvCxnSpPr>
                  <a:cxnSpLocks/>
                  <a:stCxn id="12" idx="0"/>
                  <a:endCxn id="11" idx="4"/>
                </p:cNvCxnSpPr>
                <p:nvPr/>
              </p:nvCxnSpPr>
              <p:spPr>
                <a:xfrm flipV="1">
                  <a:off x="8955740" y="3659530"/>
                  <a:ext cx="2" cy="546540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38ED4AC-7B7E-77C2-0800-671835753D6D}"/>
                    </a:ext>
                  </a:extLst>
                </p:cNvPr>
                <p:cNvCxnSpPr>
                  <a:cxnSpLocks/>
                  <a:stCxn id="12" idx="3"/>
                  <a:endCxn id="13" idx="0"/>
                </p:cNvCxnSpPr>
                <p:nvPr/>
              </p:nvCxnSpPr>
              <p:spPr>
                <a:xfrm flipH="1">
                  <a:off x="7583490" y="4827783"/>
                  <a:ext cx="108699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F64DF14-383D-E809-2053-DAA27FAA6DC6}"/>
                    </a:ext>
                  </a:extLst>
                </p:cNvPr>
                <p:cNvCxnSpPr>
                  <a:cxnSpLocks/>
                  <a:stCxn id="12" idx="4"/>
                  <a:endCxn id="14" idx="0"/>
                </p:cNvCxnSpPr>
                <p:nvPr/>
              </p:nvCxnSpPr>
              <p:spPr>
                <a:xfrm flipH="1">
                  <a:off x="8512486" y="4934453"/>
                  <a:ext cx="443253" cy="513844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5301DA7-203F-2318-E87A-8810E62C2199}"/>
                    </a:ext>
                  </a:extLst>
                </p:cNvPr>
                <p:cNvCxnSpPr>
                  <a:cxnSpLocks/>
                  <a:stCxn id="12" idx="4"/>
                  <a:endCxn id="15" idx="0"/>
                </p:cNvCxnSpPr>
                <p:nvPr/>
              </p:nvCxnSpPr>
              <p:spPr>
                <a:xfrm>
                  <a:off x="8955740" y="4934453"/>
                  <a:ext cx="512974" cy="51384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4489E6A3-A82F-5956-870D-0019E39150EA}"/>
                    </a:ext>
                  </a:extLst>
                </p:cNvPr>
                <p:cNvCxnSpPr>
                  <a:cxnSpLocks/>
                  <a:stCxn id="12" idx="5"/>
                  <a:endCxn id="16" idx="0"/>
                </p:cNvCxnSpPr>
                <p:nvPr/>
              </p:nvCxnSpPr>
              <p:spPr>
                <a:xfrm>
                  <a:off x="9240995" y="4827783"/>
                  <a:ext cx="1235165" cy="620513"/>
                </a:xfrm>
                <a:prstGeom prst="straightConnector1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C6E7BF4-2260-072F-039A-685861D1BBA1}"/>
                  </a:ext>
                </a:extLst>
              </p:cNvPr>
              <p:cNvSpPr/>
              <p:nvPr/>
            </p:nvSpPr>
            <p:spPr>
              <a:xfrm rot="16200000">
                <a:off x="8248937" y="3716477"/>
                <a:ext cx="1413604" cy="598971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4C38D8-3574-E513-F68F-3AA4A2CBB8D4}"/>
                  </a:ext>
                </a:extLst>
              </p:cNvPr>
              <p:cNvSpPr/>
              <p:nvPr/>
            </p:nvSpPr>
            <p:spPr>
              <a:xfrm rot="16200000">
                <a:off x="8238051" y="2222595"/>
                <a:ext cx="1413604" cy="501313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089A3-4195-1724-A63D-BA9A1C038ACD}"/>
                </a:ext>
              </a:extLst>
            </p:cNvPr>
            <p:cNvSpPr txBox="1"/>
            <p:nvPr/>
          </p:nvSpPr>
          <p:spPr>
            <a:xfrm>
              <a:off x="10425477" y="2844327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Wired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F8EFA-7342-6628-BD9E-63BD26FFC169}"/>
                </a:ext>
              </a:extLst>
            </p:cNvPr>
            <p:cNvSpPr txBox="1"/>
            <p:nvPr/>
          </p:nvSpPr>
          <p:spPr>
            <a:xfrm>
              <a:off x="10425478" y="4339772"/>
              <a:ext cx="1162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Wired network</a:t>
              </a:r>
              <a:endParaRPr lang="en-NL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D4EFD-F18E-DD8D-0459-DCBBBAA56988}"/>
              </a:ext>
            </a:extLst>
          </p:cNvPr>
          <p:cNvSpPr txBox="1"/>
          <p:nvPr/>
        </p:nvSpPr>
        <p:spPr>
          <a:xfrm>
            <a:off x="592093" y="6279733"/>
            <a:ext cx="1091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[2].</a:t>
            </a:r>
            <a:r>
              <a:rPr lang="en-US" sz="1200" dirty="0"/>
              <a:t>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Casanova, Henri. "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Simgrid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toolkit for the simulation of application scheduling."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First IEEE/ACM International Symposium on Cluster Computing and the Grid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2001.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61582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011C-C7FF-2572-720E-ACDE7B64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6169"/>
          </a:xfrm>
        </p:spPr>
        <p:txBody>
          <a:bodyPr>
            <a:normAutofit/>
          </a:bodyPr>
          <a:lstStyle/>
          <a:p>
            <a:r>
              <a:rPr lang="en-US" sz="3600" dirty="0" err="1"/>
              <a:t>WiFi</a:t>
            </a:r>
            <a:r>
              <a:rPr lang="en-US" sz="3600" dirty="0"/>
              <a:t>-Wired Model Energy Results</a:t>
            </a:r>
            <a:endParaRPr lang="en-NL" sz="36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387111"/>
              </p:ext>
            </p:extLst>
          </p:nvPr>
        </p:nvGraphicFramePr>
        <p:xfrm>
          <a:off x="6769460" y="643180"/>
          <a:ext cx="4234099" cy="228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D7D5A13-5F00-44FD-CC76-77A3E36ECB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349069"/>
              </p:ext>
            </p:extLst>
          </p:nvPr>
        </p:nvGraphicFramePr>
        <p:xfrm>
          <a:off x="-1" y="3157220"/>
          <a:ext cx="5866727" cy="347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1665719-B5CC-4407-ACF1-07625246CB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718132"/>
              </p:ext>
            </p:extLst>
          </p:nvPr>
        </p:nvGraphicFramePr>
        <p:xfrm>
          <a:off x="5866727" y="2885440"/>
          <a:ext cx="6039566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4221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1893-8A87-82A2-9FE5-2FE32A0D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model calibration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9B61-F82F-8FD5-B93B-4E2C84E6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problem</a:t>
            </a:r>
          </a:p>
          <a:p>
            <a:pPr lvl="1"/>
            <a:r>
              <a:rPr lang="en-US" dirty="0"/>
              <a:t>Considering literatures to calibrate model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D18B4-27F6-7BAF-0717-A9DEF52316D3}"/>
              </a:ext>
            </a:extLst>
          </p:cNvPr>
          <p:cNvSpPr/>
          <p:nvPr/>
        </p:nvSpPr>
        <p:spPr>
          <a:xfrm>
            <a:off x="1671233" y="3928820"/>
            <a:ext cx="8741044" cy="117787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 decided to consider other available networking energy models</a:t>
            </a:r>
            <a:endParaRPr lang="en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DC8-CFDB-41F2-3415-D1FFBA4F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7280"/>
          </a:xfrm>
        </p:spPr>
        <p:txBody>
          <a:bodyPr>
            <a:normAutofit/>
          </a:bodyPr>
          <a:lstStyle/>
          <a:p>
            <a:r>
              <a:rPr lang="en-US" sz="4400" dirty="0"/>
              <a:t>First Model: ECOFEN Energy Model</a:t>
            </a:r>
            <a:endParaRPr lang="en-NL" sz="4400" dirty="0"/>
          </a:p>
        </p:txBody>
      </p:sp>
      <p:pic>
        <p:nvPicPr>
          <p:cNvPr id="7" name="Picture 6" descr="A diagram of a router&#10;&#10;Description automatically generated">
            <a:extLst>
              <a:ext uri="{FF2B5EF4-FFF2-40B4-BE49-F238E27FC236}">
                <a16:creationId xmlns:a16="http://schemas.microsoft.com/office/drawing/2014/main" id="{7BED80B5-8117-023B-DD48-414148826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1"/>
          <a:stretch/>
        </p:blipFill>
        <p:spPr>
          <a:xfrm>
            <a:off x="2668291" y="1105788"/>
            <a:ext cx="5636375" cy="2217840"/>
          </a:xfrm>
          <a:prstGeom prst="rect">
            <a:avLst/>
          </a:prstGeom>
        </p:spPr>
      </p:pic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A2B69A9-6C3F-AFBF-2CF5-304025C20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7" y="3208149"/>
            <a:ext cx="8698626" cy="1692103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A06513-2A3F-4768-A815-18FF543A6E09}"/>
              </a:ext>
            </a:extLst>
          </p:cNvPr>
          <p:cNvSpPr/>
          <p:nvPr/>
        </p:nvSpPr>
        <p:spPr>
          <a:xfrm>
            <a:off x="512657" y="4900253"/>
            <a:ext cx="4660427" cy="9813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don’t have information about the hops between two nodes!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47EF47-D866-291B-32C7-C5AEFBCEFB5C}"/>
              </a:ext>
            </a:extLst>
          </p:cNvPr>
          <p:cNvSpPr/>
          <p:nvPr/>
        </p:nvSpPr>
        <p:spPr>
          <a:xfrm>
            <a:off x="6404753" y="4900252"/>
            <a:ext cx="4660427" cy="9813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First assumption: Only considering NICs of fog nodes and use the power parameters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CBE45DE-3DF3-1DB0-2202-409E5E548D44}"/>
              </a:ext>
            </a:extLst>
          </p:cNvPr>
          <p:cNvSpPr/>
          <p:nvPr/>
        </p:nvSpPr>
        <p:spPr>
          <a:xfrm>
            <a:off x="5569280" y="5153187"/>
            <a:ext cx="583547" cy="42243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4355442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Office PowerPoint</Application>
  <PresentationFormat>Widescreen</PresentationFormat>
  <Paragraphs>292</Paragraphs>
  <Slides>35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Aharoni</vt:lpstr>
      <vt:lpstr>Arial</vt:lpstr>
      <vt:lpstr>Avenir Next LT Pro</vt:lpstr>
      <vt:lpstr>Cambria Math</vt:lpstr>
      <vt:lpstr>NimbusRomNo9L-Regu</vt:lpstr>
      <vt:lpstr>FadeVTI</vt:lpstr>
      <vt:lpstr>Energy Labels for Digital Services </vt:lpstr>
      <vt:lpstr>Introduction</vt:lpstr>
      <vt:lpstr>Research Questions</vt:lpstr>
      <vt:lpstr>Network Energy Modeling and Multi Application Study</vt:lpstr>
      <vt:lpstr>Wi-fi Network Energy</vt:lpstr>
      <vt:lpstr>Wired Model[2]</vt:lpstr>
      <vt:lpstr>WiFi-Wired Model Energy Results</vt:lpstr>
      <vt:lpstr>Networking model calibration</vt:lpstr>
      <vt:lpstr>First Model: ECOFEN Energy Model</vt:lpstr>
      <vt:lpstr>Effect of Port Capacity on Power Consumption</vt:lpstr>
      <vt:lpstr>A Power Benchmarking Framework for Network Devices</vt:lpstr>
      <vt:lpstr>Second Model: Flow-Based Networking Energy model </vt:lpstr>
      <vt:lpstr>Flow-based model for Shared equipment</vt:lpstr>
      <vt:lpstr>Time-based model Problem</vt:lpstr>
      <vt:lpstr>Time-based model for user equipment</vt:lpstr>
      <vt:lpstr>Flow-Based Energy model</vt:lpstr>
      <vt:lpstr>Networking models result</vt:lpstr>
      <vt:lpstr>Simulator improvements</vt:lpstr>
      <vt:lpstr>Surveillance Application</vt:lpstr>
      <vt:lpstr>Topology</vt:lpstr>
      <vt:lpstr>Applications Mapping Scenarios</vt:lpstr>
      <vt:lpstr>Multi Applications networking energy results</vt:lpstr>
      <vt:lpstr>Multi Applications Computation energy results</vt:lpstr>
      <vt:lpstr>Multi Applications Delay results</vt:lpstr>
      <vt:lpstr>Multi Applications Total Energy Results</vt:lpstr>
      <vt:lpstr>Discussion</vt:lpstr>
      <vt:lpstr>Energy Calculation</vt:lpstr>
      <vt:lpstr>Flow-based model for Shared equipment</vt:lpstr>
      <vt:lpstr>Time-based model for End user equipment </vt:lpstr>
      <vt:lpstr>Links power</vt:lpstr>
      <vt:lpstr>Power values for different states of laptops and desktop computers [2]</vt:lpstr>
      <vt:lpstr>Per frame energy model</vt:lpstr>
      <vt:lpstr>Power values for different states of Wireless Routers and AP</vt:lpstr>
      <vt:lpstr>Power values for different states of Smartphone and Tablet</vt:lpstr>
      <vt:lpstr>Power values for different states of an Embedded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Saeedeh Baneshi</cp:lastModifiedBy>
  <cp:revision>1255</cp:revision>
  <dcterms:created xsi:type="dcterms:W3CDTF">2019-10-16T03:03:10Z</dcterms:created>
  <dcterms:modified xsi:type="dcterms:W3CDTF">2024-02-09T12:57:27Z</dcterms:modified>
</cp:coreProperties>
</file>